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1" r:id="rId2"/>
    <p:sldId id="256" r:id="rId3"/>
    <p:sldId id="267" r:id="rId4"/>
    <p:sldId id="300" r:id="rId5"/>
    <p:sldId id="299" r:id="rId6"/>
    <p:sldId id="276" r:id="rId7"/>
    <p:sldId id="258" r:id="rId8"/>
    <p:sldId id="268" r:id="rId9"/>
    <p:sldId id="295" r:id="rId10"/>
    <p:sldId id="298" r:id="rId11"/>
    <p:sldId id="266" r:id="rId12"/>
    <p:sldId id="261" r:id="rId13"/>
    <p:sldId id="296" r:id="rId14"/>
    <p:sldId id="294" r:id="rId15"/>
    <p:sldId id="272" r:id="rId16"/>
    <p:sldId id="273" r:id="rId17"/>
    <p:sldId id="257" r:id="rId18"/>
    <p:sldId id="265" r:id="rId19"/>
    <p:sldId id="260" r:id="rId20"/>
    <p:sldId id="269" r:id="rId21"/>
    <p:sldId id="270" r:id="rId22"/>
    <p:sldId id="271" r:id="rId23"/>
    <p:sldId id="293" r:id="rId24"/>
    <p:sldId id="292" r:id="rId25"/>
    <p:sldId id="262" r:id="rId26"/>
    <p:sldId id="259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4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2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82BA9-C98F-9A4E-AFFB-03DBAAA33779}" type="doc">
      <dgm:prSet loTypeId="urn:microsoft.com/office/officeart/2005/8/layout/vList3" loCatId="" qsTypeId="urn:microsoft.com/office/officeart/2005/8/quickstyle/simple2" qsCatId="simple" csTypeId="urn:microsoft.com/office/officeart/2005/8/colors/accent1_2" csCatId="accent1" phldr="1"/>
      <dgm:spPr/>
    </dgm:pt>
    <dgm:pt modelId="{72DFB97C-BAAA-C34B-86C7-75EC56DD2397}">
      <dgm:prSet phldrT="[Text]" custT="1"/>
      <dgm:spPr/>
      <dgm:t>
        <a:bodyPr/>
        <a:lstStyle/>
        <a:p>
          <a:r>
            <a:rPr lang="en-US" sz="2000" dirty="0" err="1"/>
            <a:t>QuDiffEq</a:t>
          </a:r>
          <a:r>
            <a:rPr lang="en-US" sz="2000" dirty="0"/>
            <a:t> (2019 </a:t>
          </a:r>
          <a:r>
            <a:rPr lang="en-US" sz="2000" dirty="0" err="1"/>
            <a:t>JSoC</a:t>
          </a:r>
          <a:r>
            <a:rPr lang="en-US" sz="2000" dirty="0"/>
            <a:t>)</a:t>
          </a:r>
        </a:p>
      </dgm:t>
    </dgm:pt>
    <dgm:pt modelId="{AB44F49D-E6A4-1948-8807-28794DAEB483}" type="parTrans" cxnId="{9222D758-B4A4-F949-8730-CE94154BFAAD}">
      <dgm:prSet/>
      <dgm:spPr/>
      <dgm:t>
        <a:bodyPr/>
        <a:lstStyle/>
        <a:p>
          <a:endParaRPr lang="en-US"/>
        </a:p>
      </dgm:t>
    </dgm:pt>
    <dgm:pt modelId="{4852C43E-A00B-714B-B5D3-63EED4976C9C}" type="sibTrans" cxnId="{9222D758-B4A4-F949-8730-CE94154BFAAD}">
      <dgm:prSet/>
      <dgm:spPr/>
      <dgm:t>
        <a:bodyPr/>
        <a:lstStyle/>
        <a:p>
          <a:endParaRPr lang="en-US"/>
        </a:p>
      </dgm:t>
    </dgm:pt>
    <dgm:pt modelId="{77283A19-70CF-E54D-BCBE-4452ACEE422C}">
      <dgm:prSet phldrT="[Text]" custT="1"/>
      <dgm:spPr/>
      <dgm:t>
        <a:bodyPr/>
        <a:lstStyle/>
        <a:p>
          <a:r>
            <a:rPr lang="en-US" sz="2000" dirty="0" err="1"/>
            <a:t>OMEinsum</a:t>
          </a:r>
          <a:r>
            <a:rPr lang="en-US" sz="2000" dirty="0"/>
            <a:t> (2019 </a:t>
          </a:r>
          <a:r>
            <a:rPr lang="en-US" sz="2000" dirty="0" err="1"/>
            <a:t>GSoC</a:t>
          </a:r>
          <a:r>
            <a:rPr lang="en-US" sz="2000" dirty="0"/>
            <a:t>)</a:t>
          </a:r>
        </a:p>
      </dgm:t>
    </dgm:pt>
    <dgm:pt modelId="{B14324D4-6E65-B64B-8C82-993144585086}" type="parTrans" cxnId="{4F9C64D5-7EB9-3B42-8D51-71E787E1EB3B}">
      <dgm:prSet/>
      <dgm:spPr/>
      <dgm:t>
        <a:bodyPr/>
        <a:lstStyle/>
        <a:p>
          <a:endParaRPr lang="en-US"/>
        </a:p>
      </dgm:t>
    </dgm:pt>
    <dgm:pt modelId="{D6CD5D35-D3E7-3F46-9156-ABCEF50CFDA2}" type="sibTrans" cxnId="{4F9C64D5-7EB9-3B42-8D51-71E787E1EB3B}">
      <dgm:prSet/>
      <dgm:spPr/>
      <dgm:t>
        <a:bodyPr/>
        <a:lstStyle/>
        <a:p>
          <a:endParaRPr lang="en-US"/>
        </a:p>
      </dgm:t>
    </dgm:pt>
    <dgm:pt modelId="{C1C7CF13-8435-844B-B1E6-5EB88D14FD94}">
      <dgm:prSet phldrT="[Text]" custT="1"/>
      <dgm:spPr/>
      <dgm:t>
        <a:bodyPr/>
        <a:lstStyle/>
        <a:p>
          <a:r>
            <a:rPr lang="en-US" sz="2000" dirty="0" err="1"/>
            <a:t>ZXCalculus</a:t>
          </a:r>
          <a:r>
            <a:rPr lang="en-US" sz="2000" dirty="0"/>
            <a:t> (2020 </a:t>
          </a:r>
          <a:r>
            <a:rPr lang="en-US" sz="2000" dirty="0" err="1"/>
            <a:t>GSoC</a:t>
          </a:r>
          <a:r>
            <a:rPr lang="en-US" sz="2000" dirty="0"/>
            <a:t>)</a:t>
          </a:r>
        </a:p>
      </dgm:t>
    </dgm:pt>
    <dgm:pt modelId="{3FDF71B3-F5BF-2940-BBF6-1229A5A713CF}" type="parTrans" cxnId="{4E5AC221-5275-674B-BDAF-3A44164026B1}">
      <dgm:prSet/>
      <dgm:spPr/>
      <dgm:t>
        <a:bodyPr/>
        <a:lstStyle/>
        <a:p>
          <a:endParaRPr lang="en-US"/>
        </a:p>
      </dgm:t>
    </dgm:pt>
    <dgm:pt modelId="{41EFDBC1-0921-324A-9845-94DAFF9B38A4}" type="sibTrans" cxnId="{4E5AC221-5275-674B-BDAF-3A44164026B1}">
      <dgm:prSet/>
      <dgm:spPr/>
      <dgm:t>
        <a:bodyPr/>
        <a:lstStyle/>
        <a:p>
          <a:endParaRPr lang="en-US"/>
        </a:p>
      </dgm:t>
    </dgm:pt>
    <dgm:pt modelId="{D5F1BF02-4DCC-3F45-B170-5B37B8D512A5}">
      <dgm:prSet/>
      <dgm:spPr/>
      <dgm:t>
        <a:bodyPr/>
        <a:lstStyle/>
        <a:p>
          <a:r>
            <a:rPr lang="en-US" dirty="0" err="1"/>
            <a:t>BQCESubroutine</a:t>
          </a:r>
          <a:r>
            <a:rPr lang="en-US" dirty="0"/>
            <a:t> (2021 OSPP)</a:t>
          </a:r>
        </a:p>
      </dgm:t>
    </dgm:pt>
    <dgm:pt modelId="{FC9B0E5F-21AD-E746-9763-72D43C6599C7}" type="parTrans" cxnId="{81DD5E26-505A-4A42-9C35-914EF9FF81C0}">
      <dgm:prSet/>
      <dgm:spPr/>
      <dgm:t>
        <a:bodyPr/>
        <a:lstStyle/>
        <a:p>
          <a:endParaRPr lang="en-US"/>
        </a:p>
      </dgm:t>
    </dgm:pt>
    <dgm:pt modelId="{7E6FD6DE-58F6-2548-9CAD-0CAACE93F6A3}" type="sibTrans" cxnId="{81DD5E26-505A-4A42-9C35-914EF9FF81C0}">
      <dgm:prSet/>
      <dgm:spPr/>
      <dgm:t>
        <a:bodyPr/>
        <a:lstStyle/>
        <a:p>
          <a:endParaRPr lang="en-US"/>
        </a:p>
      </dgm:t>
    </dgm:pt>
    <dgm:pt modelId="{36A6A157-DBEB-A044-9792-1D2EDCB30996}">
      <dgm:prSet/>
      <dgm:spPr/>
      <dgm:t>
        <a:bodyPr/>
        <a:lstStyle/>
        <a:p>
          <a:r>
            <a:rPr lang="en-US" dirty="0" err="1"/>
            <a:t>Yardstiq</a:t>
          </a:r>
          <a:r>
            <a:rPr lang="en-US" dirty="0"/>
            <a:t> (2020 QOSF mentorship plan)</a:t>
          </a:r>
        </a:p>
      </dgm:t>
    </dgm:pt>
    <dgm:pt modelId="{6690A882-0108-D140-BDF8-6E9462E9A20E}" type="parTrans" cxnId="{33E4C03D-78EB-1C4C-8286-23EE86B55AA8}">
      <dgm:prSet/>
      <dgm:spPr/>
      <dgm:t>
        <a:bodyPr/>
        <a:lstStyle/>
        <a:p>
          <a:endParaRPr lang="en-US"/>
        </a:p>
      </dgm:t>
    </dgm:pt>
    <dgm:pt modelId="{A3E26E06-F6DD-BD4A-9A90-C538369510BC}" type="sibTrans" cxnId="{33E4C03D-78EB-1C4C-8286-23EE86B55AA8}">
      <dgm:prSet/>
      <dgm:spPr/>
      <dgm:t>
        <a:bodyPr/>
        <a:lstStyle/>
        <a:p>
          <a:endParaRPr lang="en-US"/>
        </a:p>
      </dgm:t>
    </dgm:pt>
    <dgm:pt modelId="{2388F1EB-C44A-C747-B3F3-AC829FEE67E9}">
      <dgm:prSet/>
      <dgm:spPr/>
      <dgm:t>
        <a:bodyPr/>
        <a:lstStyle/>
        <a:p>
          <a:r>
            <a:rPr lang="en-US" dirty="0"/>
            <a:t>MAGMA wrapper (2019 </a:t>
          </a:r>
          <a:r>
            <a:rPr lang="en-US" dirty="0" err="1"/>
            <a:t>JSoC</a:t>
          </a:r>
          <a:r>
            <a:rPr lang="en-US" dirty="0"/>
            <a:t>)</a:t>
          </a:r>
        </a:p>
      </dgm:t>
    </dgm:pt>
    <dgm:pt modelId="{9814A1DD-B8A5-564A-B89E-4B30B20881B6}" type="parTrans" cxnId="{17233A96-261E-814B-A697-DE31EB8C8898}">
      <dgm:prSet/>
      <dgm:spPr/>
      <dgm:t>
        <a:bodyPr/>
        <a:lstStyle/>
        <a:p>
          <a:endParaRPr lang="en-US"/>
        </a:p>
      </dgm:t>
    </dgm:pt>
    <dgm:pt modelId="{FABDC351-F42D-F14B-969B-F164E9184EB8}" type="sibTrans" cxnId="{17233A96-261E-814B-A697-DE31EB8C8898}">
      <dgm:prSet/>
      <dgm:spPr/>
      <dgm:t>
        <a:bodyPr/>
        <a:lstStyle/>
        <a:p>
          <a:endParaRPr lang="en-US"/>
        </a:p>
      </dgm:t>
    </dgm:pt>
    <dgm:pt modelId="{3BC5C0F1-F707-A945-ABFC-CD3F5F9DD86D}" type="pres">
      <dgm:prSet presAssocID="{30782BA9-C98F-9A4E-AFFB-03DBAAA33779}" presName="linearFlow" presStyleCnt="0">
        <dgm:presLayoutVars>
          <dgm:dir/>
          <dgm:resizeHandles val="exact"/>
        </dgm:presLayoutVars>
      </dgm:prSet>
      <dgm:spPr/>
    </dgm:pt>
    <dgm:pt modelId="{D2E01E47-B908-4846-A68B-1D510FBB9AB1}" type="pres">
      <dgm:prSet presAssocID="{72DFB97C-BAAA-C34B-86C7-75EC56DD2397}" presName="composite" presStyleCnt="0"/>
      <dgm:spPr/>
    </dgm:pt>
    <dgm:pt modelId="{817789C3-9255-5E4E-AD27-944B3EB59E8A}" type="pres">
      <dgm:prSet presAssocID="{72DFB97C-BAAA-C34B-86C7-75EC56DD2397}" presName="imgShp" presStyleLbl="fgImgPlace1" presStyleIdx="0" presStyleCnt="6"/>
      <dgm:spPr/>
    </dgm:pt>
    <dgm:pt modelId="{1F27C8B2-1D67-1448-B494-9D84934E543B}" type="pres">
      <dgm:prSet presAssocID="{72DFB97C-BAAA-C34B-86C7-75EC56DD2397}" presName="txShp" presStyleLbl="node1" presStyleIdx="0" presStyleCnt="6">
        <dgm:presLayoutVars>
          <dgm:bulletEnabled val="1"/>
        </dgm:presLayoutVars>
      </dgm:prSet>
      <dgm:spPr/>
    </dgm:pt>
    <dgm:pt modelId="{718C7D96-E88B-4D45-B7F0-ACE077AD21C4}" type="pres">
      <dgm:prSet presAssocID="{4852C43E-A00B-714B-B5D3-63EED4976C9C}" presName="spacing" presStyleCnt="0"/>
      <dgm:spPr/>
    </dgm:pt>
    <dgm:pt modelId="{88871387-A077-604A-80C0-ECC7BC153E0A}" type="pres">
      <dgm:prSet presAssocID="{77283A19-70CF-E54D-BCBE-4452ACEE422C}" presName="composite" presStyleCnt="0"/>
      <dgm:spPr/>
    </dgm:pt>
    <dgm:pt modelId="{34370512-5AA2-4B4C-AC8D-15C17565DC02}" type="pres">
      <dgm:prSet presAssocID="{77283A19-70CF-E54D-BCBE-4452ACEE422C}" presName="imgShp" presStyleLbl="fgImgPlace1" presStyleIdx="1" presStyleCnt="6"/>
      <dgm:spPr/>
    </dgm:pt>
    <dgm:pt modelId="{10220D9B-F024-104A-A767-F32353D95227}" type="pres">
      <dgm:prSet presAssocID="{77283A19-70CF-E54D-BCBE-4452ACEE422C}" presName="txShp" presStyleLbl="node1" presStyleIdx="1" presStyleCnt="6">
        <dgm:presLayoutVars>
          <dgm:bulletEnabled val="1"/>
        </dgm:presLayoutVars>
      </dgm:prSet>
      <dgm:spPr/>
    </dgm:pt>
    <dgm:pt modelId="{F5E74E0B-8773-4B47-9A3F-AB7BB0EA5844}" type="pres">
      <dgm:prSet presAssocID="{D6CD5D35-D3E7-3F46-9156-ABCEF50CFDA2}" presName="spacing" presStyleCnt="0"/>
      <dgm:spPr/>
    </dgm:pt>
    <dgm:pt modelId="{D45B4591-24C3-3545-B4CC-07D4681933A8}" type="pres">
      <dgm:prSet presAssocID="{2388F1EB-C44A-C747-B3F3-AC829FEE67E9}" presName="composite" presStyleCnt="0"/>
      <dgm:spPr/>
    </dgm:pt>
    <dgm:pt modelId="{A91F75B5-7EB4-0143-AA37-BA06F33F6B05}" type="pres">
      <dgm:prSet presAssocID="{2388F1EB-C44A-C747-B3F3-AC829FEE67E9}" presName="imgShp" presStyleLbl="fgImgPlace1" presStyleIdx="2" presStyleCnt="6"/>
      <dgm:spPr/>
    </dgm:pt>
    <dgm:pt modelId="{88DB1C6F-0E15-BB43-AB01-7F4EA2792961}" type="pres">
      <dgm:prSet presAssocID="{2388F1EB-C44A-C747-B3F3-AC829FEE67E9}" presName="txShp" presStyleLbl="node1" presStyleIdx="2" presStyleCnt="6">
        <dgm:presLayoutVars>
          <dgm:bulletEnabled val="1"/>
        </dgm:presLayoutVars>
      </dgm:prSet>
      <dgm:spPr/>
    </dgm:pt>
    <dgm:pt modelId="{1B74301C-F7BD-D64C-B44A-821FBC3B313D}" type="pres">
      <dgm:prSet presAssocID="{FABDC351-F42D-F14B-969B-F164E9184EB8}" presName="spacing" presStyleCnt="0"/>
      <dgm:spPr/>
    </dgm:pt>
    <dgm:pt modelId="{611E8138-B033-194C-8BE0-C3A162BA239F}" type="pres">
      <dgm:prSet presAssocID="{C1C7CF13-8435-844B-B1E6-5EB88D14FD94}" presName="composite" presStyleCnt="0"/>
      <dgm:spPr/>
    </dgm:pt>
    <dgm:pt modelId="{4248827C-FAEE-2944-9098-4E310EB92BDA}" type="pres">
      <dgm:prSet presAssocID="{C1C7CF13-8435-844B-B1E6-5EB88D14FD94}" presName="imgShp" presStyleLbl="fgImgPlace1" presStyleIdx="3" presStyleCnt="6"/>
      <dgm:spPr/>
    </dgm:pt>
    <dgm:pt modelId="{9E5D60BA-75FE-5440-B85E-8E0E40AF2DD9}" type="pres">
      <dgm:prSet presAssocID="{C1C7CF13-8435-844B-B1E6-5EB88D14FD94}" presName="txShp" presStyleLbl="node1" presStyleIdx="3" presStyleCnt="6">
        <dgm:presLayoutVars>
          <dgm:bulletEnabled val="1"/>
        </dgm:presLayoutVars>
      </dgm:prSet>
      <dgm:spPr/>
    </dgm:pt>
    <dgm:pt modelId="{F197086E-80A0-2D4C-A5A9-5AA165B11477}" type="pres">
      <dgm:prSet presAssocID="{41EFDBC1-0921-324A-9845-94DAFF9B38A4}" presName="spacing" presStyleCnt="0"/>
      <dgm:spPr/>
    </dgm:pt>
    <dgm:pt modelId="{F15E2E44-8AA8-F147-BCE3-45DB760929B7}" type="pres">
      <dgm:prSet presAssocID="{D5F1BF02-4DCC-3F45-B170-5B37B8D512A5}" presName="composite" presStyleCnt="0"/>
      <dgm:spPr/>
    </dgm:pt>
    <dgm:pt modelId="{D5BABFDB-444D-F349-9B32-5F53C122A61C}" type="pres">
      <dgm:prSet presAssocID="{D5F1BF02-4DCC-3F45-B170-5B37B8D512A5}" presName="imgShp" presStyleLbl="fgImgPlace1" presStyleIdx="4" presStyleCnt="6"/>
      <dgm:spPr/>
    </dgm:pt>
    <dgm:pt modelId="{26010471-2A97-CB4C-BF20-56E6D29F9545}" type="pres">
      <dgm:prSet presAssocID="{D5F1BF02-4DCC-3F45-B170-5B37B8D512A5}" presName="txShp" presStyleLbl="node1" presStyleIdx="4" presStyleCnt="6">
        <dgm:presLayoutVars>
          <dgm:bulletEnabled val="1"/>
        </dgm:presLayoutVars>
      </dgm:prSet>
      <dgm:spPr/>
    </dgm:pt>
    <dgm:pt modelId="{2F118CA5-7B8C-BD48-8F7B-8600E85B3E5B}" type="pres">
      <dgm:prSet presAssocID="{7E6FD6DE-58F6-2548-9CAD-0CAACE93F6A3}" presName="spacing" presStyleCnt="0"/>
      <dgm:spPr/>
    </dgm:pt>
    <dgm:pt modelId="{3E2C1ADD-E0E0-1949-ABF9-F6EF21B664ED}" type="pres">
      <dgm:prSet presAssocID="{36A6A157-DBEB-A044-9792-1D2EDCB30996}" presName="composite" presStyleCnt="0"/>
      <dgm:spPr/>
    </dgm:pt>
    <dgm:pt modelId="{D616D955-2B5A-2441-9A0E-874E7C1B5C89}" type="pres">
      <dgm:prSet presAssocID="{36A6A157-DBEB-A044-9792-1D2EDCB30996}" presName="imgShp" presStyleLbl="fgImgPlace1" presStyleIdx="5" presStyleCnt="6"/>
      <dgm:spPr/>
    </dgm:pt>
    <dgm:pt modelId="{C0CE4011-5EC0-804E-80C8-BD11F788945B}" type="pres">
      <dgm:prSet presAssocID="{36A6A157-DBEB-A044-9792-1D2EDCB30996}" presName="txShp" presStyleLbl="node1" presStyleIdx="5" presStyleCnt="6">
        <dgm:presLayoutVars>
          <dgm:bulletEnabled val="1"/>
        </dgm:presLayoutVars>
      </dgm:prSet>
      <dgm:spPr/>
    </dgm:pt>
  </dgm:ptLst>
  <dgm:cxnLst>
    <dgm:cxn modelId="{4E5AC221-5275-674B-BDAF-3A44164026B1}" srcId="{30782BA9-C98F-9A4E-AFFB-03DBAAA33779}" destId="{C1C7CF13-8435-844B-B1E6-5EB88D14FD94}" srcOrd="3" destOrd="0" parTransId="{3FDF71B3-F5BF-2940-BBF6-1229A5A713CF}" sibTransId="{41EFDBC1-0921-324A-9845-94DAFF9B38A4}"/>
    <dgm:cxn modelId="{81DD5E26-505A-4A42-9C35-914EF9FF81C0}" srcId="{30782BA9-C98F-9A4E-AFFB-03DBAAA33779}" destId="{D5F1BF02-4DCC-3F45-B170-5B37B8D512A5}" srcOrd="4" destOrd="0" parTransId="{FC9B0E5F-21AD-E746-9763-72D43C6599C7}" sibTransId="{7E6FD6DE-58F6-2548-9CAD-0CAACE93F6A3}"/>
    <dgm:cxn modelId="{100E5C2A-33F9-FB49-900E-0553FFBB26AC}" type="presOf" srcId="{C1C7CF13-8435-844B-B1E6-5EB88D14FD94}" destId="{9E5D60BA-75FE-5440-B85E-8E0E40AF2DD9}" srcOrd="0" destOrd="0" presId="urn:microsoft.com/office/officeart/2005/8/layout/vList3"/>
    <dgm:cxn modelId="{33E4C03D-78EB-1C4C-8286-23EE86B55AA8}" srcId="{30782BA9-C98F-9A4E-AFFB-03DBAAA33779}" destId="{36A6A157-DBEB-A044-9792-1D2EDCB30996}" srcOrd="5" destOrd="0" parTransId="{6690A882-0108-D140-BDF8-6E9462E9A20E}" sibTransId="{A3E26E06-F6DD-BD4A-9A90-C538369510BC}"/>
    <dgm:cxn modelId="{9222D758-B4A4-F949-8730-CE94154BFAAD}" srcId="{30782BA9-C98F-9A4E-AFFB-03DBAAA33779}" destId="{72DFB97C-BAAA-C34B-86C7-75EC56DD2397}" srcOrd="0" destOrd="0" parTransId="{AB44F49D-E6A4-1948-8807-28794DAEB483}" sibTransId="{4852C43E-A00B-714B-B5D3-63EED4976C9C}"/>
    <dgm:cxn modelId="{6A339F7D-F8C5-F941-84BB-9DE41CFB383C}" type="presOf" srcId="{30782BA9-C98F-9A4E-AFFB-03DBAAA33779}" destId="{3BC5C0F1-F707-A945-ABFC-CD3F5F9DD86D}" srcOrd="0" destOrd="0" presId="urn:microsoft.com/office/officeart/2005/8/layout/vList3"/>
    <dgm:cxn modelId="{8BA91E82-AB31-7F4C-AAD2-CBDC5D9A7A26}" type="presOf" srcId="{72DFB97C-BAAA-C34B-86C7-75EC56DD2397}" destId="{1F27C8B2-1D67-1448-B494-9D84934E543B}" srcOrd="0" destOrd="0" presId="urn:microsoft.com/office/officeart/2005/8/layout/vList3"/>
    <dgm:cxn modelId="{90F27887-5BBB-BA46-BDC6-46B4FFC6D986}" type="presOf" srcId="{36A6A157-DBEB-A044-9792-1D2EDCB30996}" destId="{C0CE4011-5EC0-804E-80C8-BD11F788945B}" srcOrd="0" destOrd="0" presId="urn:microsoft.com/office/officeart/2005/8/layout/vList3"/>
    <dgm:cxn modelId="{17233A96-261E-814B-A697-DE31EB8C8898}" srcId="{30782BA9-C98F-9A4E-AFFB-03DBAAA33779}" destId="{2388F1EB-C44A-C747-B3F3-AC829FEE67E9}" srcOrd="2" destOrd="0" parTransId="{9814A1DD-B8A5-564A-B89E-4B30B20881B6}" sibTransId="{FABDC351-F42D-F14B-969B-F164E9184EB8}"/>
    <dgm:cxn modelId="{7DB52CA6-392B-AE4A-ACDD-3FF36A9640D2}" type="presOf" srcId="{77283A19-70CF-E54D-BCBE-4452ACEE422C}" destId="{10220D9B-F024-104A-A767-F32353D95227}" srcOrd="0" destOrd="0" presId="urn:microsoft.com/office/officeart/2005/8/layout/vList3"/>
    <dgm:cxn modelId="{244191C6-1BA6-5248-BB8D-BEDE2C198A16}" type="presOf" srcId="{D5F1BF02-4DCC-3F45-B170-5B37B8D512A5}" destId="{26010471-2A97-CB4C-BF20-56E6D29F9545}" srcOrd="0" destOrd="0" presId="urn:microsoft.com/office/officeart/2005/8/layout/vList3"/>
    <dgm:cxn modelId="{4F9C64D5-7EB9-3B42-8D51-71E787E1EB3B}" srcId="{30782BA9-C98F-9A4E-AFFB-03DBAAA33779}" destId="{77283A19-70CF-E54D-BCBE-4452ACEE422C}" srcOrd="1" destOrd="0" parTransId="{B14324D4-6E65-B64B-8C82-993144585086}" sibTransId="{D6CD5D35-D3E7-3F46-9156-ABCEF50CFDA2}"/>
    <dgm:cxn modelId="{855BA9F9-E297-4F44-8692-45052F5C69E8}" type="presOf" srcId="{2388F1EB-C44A-C747-B3F3-AC829FEE67E9}" destId="{88DB1C6F-0E15-BB43-AB01-7F4EA2792961}" srcOrd="0" destOrd="0" presId="urn:microsoft.com/office/officeart/2005/8/layout/vList3"/>
    <dgm:cxn modelId="{88AB4ECD-3C2D-2A4F-95D4-DD70AD1D6223}" type="presParOf" srcId="{3BC5C0F1-F707-A945-ABFC-CD3F5F9DD86D}" destId="{D2E01E47-B908-4846-A68B-1D510FBB9AB1}" srcOrd="0" destOrd="0" presId="urn:microsoft.com/office/officeart/2005/8/layout/vList3"/>
    <dgm:cxn modelId="{2909705A-9935-DC46-97D1-86270425FC80}" type="presParOf" srcId="{D2E01E47-B908-4846-A68B-1D510FBB9AB1}" destId="{817789C3-9255-5E4E-AD27-944B3EB59E8A}" srcOrd="0" destOrd="0" presId="urn:microsoft.com/office/officeart/2005/8/layout/vList3"/>
    <dgm:cxn modelId="{9BBA4174-BA4E-604A-AB15-41F0C2815C47}" type="presParOf" srcId="{D2E01E47-B908-4846-A68B-1D510FBB9AB1}" destId="{1F27C8B2-1D67-1448-B494-9D84934E543B}" srcOrd="1" destOrd="0" presId="urn:microsoft.com/office/officeart/2005/8/layout/vList3"/>
    <dgm:cxn modelId="{3871DA75-14DB-A84A-8AAE-4B99F8B0E94C}" type="presParOf" srcId="{3BC5C0F1-F707-A945-ABFC-CD3F5F9DD86D}" destId="{718C7D96-E88B-4D45-B7F0-ACE077AD21C4}" srcOrd="1" destOrd="0" presId="urn:microsoft.com/office/officeart/2005/8/layout/vList3"/>
    <dgm:cxn modelId="{4FE52E8B-9EC8-8749-88E1-5C2999557258}" type="presParOf" srcId="{3BC5C0F1-F707-A945-ABFC-CD3F5F9DD86D}" destId="{88871387-A077-604A-80C0-ECC7BC153E0A}" srcOrd="2" destOrd="0" presId="urn:microsoft.com/office/officeart/2005/8/layout/vList3"/>
    <dgm:cxn modelId="{CE9088E3-3674-E14F-9668-5FB16507865F}" type="presParOf" srcId="{88871387-A077-604A-80C0-ECC7BC153E0A}" destId="{34370512-5AA2-4B4C-AC8D-15C17565DC02}" srcOrd="0" destOrd="0" presId="urn:microsoft.com/office/officeart/2005/8/layout/vList3"/>
    <dgm:cxn modelId="{7B5B5C52-6F79-1B49-BB48-D8A1138EFD51}" type="presParOf" srcId="{88871387-A077-604A-80C0-ECC7BC153E0A}" destId="{10220D9B-F024-104A-A767-F32353D95227}" srcOrd="1" destOrd="0" presId="urn:microsoft.com/office/officeart/2005/8/layout/vList3"/>
    <dgm:cxn modelId="{B3F95CD2-D430-D042-9D1F-83ACE86B8FF5}" type="presParOf" srcId="{3BC5C0F1-F707-A945-ABFC-CD3F5F9DD86D}" destId="{F5E74E0B-8773-4B47-9A3F-AB7BB0EA5844}" srcOrd="3" destOrd="0" presId="urn:microsoft.com/office/officeart/2005/8/layout/vList3"/>
    <dgm:cxn modelId="{0CB47923-0B4A-4146-AB69-FE441F3D5DE2}" type="presParOf" srcId="{3BC5C0F1-F707-A945-ABFC-CD3F5F9DD86D}" destId="{D45B4591-24C3-3545-B4CC-07D4681933A8}" srcOrd="4" destOrd="0" presId="urn:microsoft.com/office/officeart/2005/8/layout/vList3"/>
    <dgm:cxn modelId="{F2D8FAF6-4B79-6542-BB77-91472E37BB35}" type="presParOf" srcId="{D45B4591-24C3-3545-B4CC-07D4681933A8}" destId="{A91F75B5-7EB4-0143-AA37-BA06F33F6B05}" srcOrd="0" destOrd="0" presId="urn:microsoft.com/office/officeart/2005/8/layout/vList3"/>
    <dgm:cxn modelId="{0FC3D4C9-7574-AF46-BF0B-618303EB857D}" type="presParOf" srcId="{D45B4591-24C3-3545-B4CC-07D4681933A8}" destId="{88DB1C6F-0E15-BB43-AB01-7F4EA2792961}" srcOrd="1" destOrd="0" presId="urn:microsoft.com/office/officeart/2005/8/layout/vList3"/>
    <dgm:cxn modelId="{AB906368-673E-B642-A123-2CC6F4BB7297}" type="presParOf" srcId="{3BC5C0F1-F707-A945-ABFC-CD3F5F9DD86D}" destId="{1B74301C-F7BD-D64C-B44A-821FBC3B313D}" srcOrd="5" destOrd="0" presId="urn:microsoft.com/office/officeart/2005/8/layout/vList3"/>
    <dgm:cxn modelId="{59B506D1-AACF-8A49-AE70-4F25537ED605}" type="presParOf" srcId="{3BC5C0F1-F707-A945-ABFC-CD3F5F9DD86D}" destId="{611E8138-B033-194C-8BE0-C3A162BA239F}" srcOrd="6" destOrd="0" presId="urn:microsoft.com/office/officeart/2005/8/layout/vList3"/>
    <dgm:cxn modelId="{47F16BBE-F418-F646-8ADD-E01DAAD07EA0}" type="presParOf" srcId="{611E8138-B033-194C-8BE0-C3A162BA239F}" destId="{4248827C-FAEE-2944-9098-4E310EB92BDA}" srcOrd="0" destOrd="0" presId="urn:microsoft.com/office/officeart/2005/8/layout/vList3"/>
    <dgm:cxn modelId="{DA4866DC-86FD-6E43-AC83-90132FA0363F}" type="presParOf" srcId="{611E8138-B033-194C-8BE0-C3A162BA239F}" destId="{9E5D60BA-75FE-5440-B85E-8E0E40AF2DD9}" srcOrd="1" destOrd="0" presId="urn:microsoft.com/office/officeart/2005/8/layout/vList3"/>
    <dgm:cxn modelId="{2076C054-2F19-D944-A921-1190D45EE2DF}" type="presParOf" srcId="{3BC5C0F1-F707-A945-ABFC-CD3F5F9DD86D}" destId="{F197086E-80A0-2D4C-A5A9-5AA165B11477}" srcOrd="7" destOrd="0" presId="urn:microsoft.com/office/officeart/2005/8/layout/vList3"/>
    <dgm:cxn modelId="{E4BFCAA9-3F89-CE44-AE0C-763AC578C31A}" type="presParOf" srcId="{3BC5C0F1-F707-A945-ABFC-CD3F5F9DD86D}" destId="{F15E2E44-8AA8-F147-BCE3-45DB760929B7}" srcOrd="8" destOrd="0" presId="urn:microsoft.com/office/officeart/2005/8/layout/vList3"/>
    <dgm:cxn modelId="{E38C9A48-2543-4742-AEF2-844F24D3C635}" type="presParOf" srcId="{F15E2E44-8AA8-F147-BCE3-45DB760929B7}" destId="{D5BABFDB-444D-F349-9B32-5F53C122A61C}" srcOrd="0" destOrd="0" presId="urn:microsoft.com/office/officeart/2005/8/layout/vList3"/>
    <dgm:cxn modelId="{B76D64F8-FD35-AA4C-A855-8DE90F1EFCAB}" type="presParOf" srcId="{F15E2E44-8AA8-F147-BCE3-45DB760929B7}" destId="{26010471-2A97-CB4C-BF20-56E6D29F9545}" srcOrd="1" destOrd="0" presId="urn:microsoft.com/office/officeart/2005/8/layout/vList3"/>
    <dgm:cxn modelId="{418AF51F-65AB-8242-AD92-8A88F765438B}" type="presParOf" srcId="{3BC5C0F1-F707-A945-ABFC-CD3F5F9DD86D}" destId="{2F118CA5-7B8C-BD48-8F7B-8600E85B3E5B}" srcOrd="9" destOrd="0" presId="urn:microsoft.com/office/officeart/2005/8/layout/vList3"/>
    <dgm:cxn modelId="{FDFC396E-697A-624D-AF3C-2EF6F25B80B0}" type="presParOf" srcId="{3BC5C0F1-F707-A945-ABFC-CD3F5F9DD86D}" destId="{3E2C1ADD-E0E0-1949-ABF9-F6EF21B664ED}" srcOrd="10" destOrd="0" presId="urn:microsoft.com/office/officeart/2005/8/layout/vList3"/>
    <dgm:cxn modelId="{AEB1ADCD-D98D-D34C-8108-0AADD8CFDCD5}" type="presParOf" srcId="{3E2C1ADD-E0E0-1949-ABF9-F6EF21B664ED}" destId="{D616D955-2B5A-2441-9A0E-874E7C1B5C89}" srcOrd="0" destOrd="0" presId="urn:microsoft.com/office/officeart/2005/8/layout/vList3"/>
    <dgm:cxn modelId="{61A46508-EFDB-2046-9755-31AF53349F7D}" type="presParOf" srcId="{3E2C1ADD-E0E0-1949-ABF9-F6EF21B664ED}" destId="{C0CE4011-5EC0-804E-80C8-BD11F78894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7C8B2-1D67-1448-B494-9D84934E543B}">
      <dsp:nvSpPr>
        <dsp:cNvPr id="0" name=""/>
        <dsp:cNvSpPr/>
      </dsp:nvSpPr>
      <dsp:spPr>
        <a:xfrm rot="10800000">
          <a:off x="965705" y="214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QuDiffEq</a:t>
          </a:r>
          <a:r>
            <a:rPr lang="en-US" sz="2000" kern="1200" dirty="0"/>
            <a:t> (2019 </a:t>
          </a:r>
          <a:r>
            <a:rPr lang="en-US" sz="2000" kern="1200" dirty="0" err="1"/>
            <a:t>JSoC</a:t>
          </a:r>
          <a:r>
            <a:rPr lang="en-US" sz="2000" kern="1200" dirty="0"/>
            <a:t>)</a:t>
          </a:r>
        </a:p>
      </dsp:txBody>
      <dsp:txXfrm rot="10800000">
        <a:off x="1073750" y="214"/>
        <a:ext cx="3296995" cy="432180"/>
      </dsp:txXfrm>
    </dsp:sp>
    <dsp:sp modelId="{817789C3-9255-5E4E-AD27-944B3EB59E8A}">
      <dsp:nvSpPr>
        <dsp:cNvPr id="0" name=""/>
        <dsp:cNvSpPr/>
      </dsp:nvSpPr>
      <dsp:spPr>
        <a:xfrm>
          <a:off x="749615" y="214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0220D9B-F024-104A-A767-F32353D95227}">
      <dsp:nvSpPr>
        <dsp:cNvPr id="0" name=""/>
        <dsp:cNvSpPr/>
      </dsp:nvSpPr>
      <dsp:spPr>
        <a:xfrm rot="10800000">
          <a:off x="965705" y="561404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OMEinsum</a:t>
          </a:r>
          <a:r>
            <a:rPr lang="en-US" sz="2000" kern="1200" dirty="0"/>
            <a:t> (2019 </a:t>
          </a:r>
          <a:r>
            <a:rPr lang="en-US" sz="2000" kern="1200" dirty="0" err="1"/>
            <a:t>GSoC</a:t>
          </a:r>
          <a:r>
            <a:rPr lang="en-US" sz="2000" kern="1200" dirty="0"/>
            <a:t>)</a:t>
          </a:r>
        </a:p>
      </dsp:txBody>
      <dsp:txXfrm rot="10800000">
        <a:off x="1073750" y="561404"/>
        <a:ext cx="3296995" cy="432180"/>
      </dsp:txXfrm>
    </dsp:sp>
    <dsp:sp modelId="{34370512-5AA2-4B4C-AC8D-15C17565DC02}">
      <dsp:nvSpPr>
        <dsp:cNvPr id="0" name=""/>
        <dsp:cNvSpPr/>
      </dsp:nvSpPr>
      <dsp:spPr>
        <a:xfrm>
          <a:off x="749615" y="561404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DB1C6F-0E15-BB43-AB01-7F4EA2792961}">
      <dsp:nvSpPr>
        <dsp:cNvPr id="0" name=""/>
        <dsp:cNvSpPr/>
      </dsp:nvSpPr>
      <dsp:spPr>
        <a:xfrm rot="10800000">
          <a:off x="965705" y="112259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MAGMA wrapper (2019 </a:t>
          </a:r>
          <a:r>
            <a:rPr lang="en-US" sz="1500" kern="1200" dirty="0" err="1"/>
            <a:t>JSoC</a:t>
          </a:r>
          <a:r>
            <a:rPr lang="en-US" sz="1500" kern="1200" dirty="0"/>
            <a:t>)</a:t>
          </a:r>
        </a:p>
      </dsp:txBody>
      <dsp:txXfrm rot="10800000">
        <a:off x="1073750" y="1122593"/>
        <a:ext cx="3296995" cy="432180"/>
      </dsp:txXfrm>
    </dsp:sp>
    <dsp:sp modelId="{A91F75B5-7EB4-0143-AA37-BA06F33F6B05}">
      <dsp:nvSpPr>
        <dsp:cNvPr id="0" name=""/>
        <dsp:cNvSpPr/>
      </dsp:nvSpPr>
      <dsp:spPr>
        <a:xfrm>
          <a:off x="749615" y="112259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5D60BA-75FE-5440-B85E-8E0E40AF2DD9}">
      <dsp:nvSpPr>
        <dsp:cNvPr id="0" name=""/>
        <dsp:cNvSpPr/>
      </dsp:nvSpPr>
      <dsp:spPr>
        <a:xfrm rot="10800000">
          <a:off x="965705" y="168378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ZXCalculus</a:t>
          </a:r>
          <a:r>
            <a:rPr lang="en-US" sz="2000" kern="1200" dirty="0"/>
            <a:t> (2020 </a:t>
          </a:r>
          <a:r>
            <a:rPr lang="en-US" sz="2000" kern="1200" dirty="0" err="1"/>
            <a:t>GSoC</a:t>
          </a:r>
          <a:r>
            <a:rPr lang="en-US" sz="2000" kern="1200" dirty="0"/>
            <a:t>)</a:t>
          </a:r>
        </a:p>
      </dsp:txBody>
      <dsp:txXfrm rot="10800000">
        <a:off x="1073750" y="1683783"/>
        <a:ext cx="3296995" cy="432180"/>
      </dsp:txXfrm>
    </dsp:sp>
    <dsp:sp modelId="{4248827C-FAEE-2944-9098-4E310EB92BDA}">
      <dsp:nvSpPr>
        <dsp:cNvPr id="0" name=""/>
        <dsp:cNvSpPr/>
      </dsp:nvSpPr>
      <dsp:spPr>
        <a:xfrm>
          <a:off x="749615" y="168378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010471-2A97-CB4C-BF20-56E6D29F9545}">
      <dsp:nvSpPr>
        <dsp:cNvPr id="0" name=""/>
        <dsp:cNvSpPr/>
      </dsp:nvSpPr>
      <dsp:spPr>
        <a:xfrm rot="10800000">
          <a:off x="965705" y="224497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BQCESubroutine</a:t>
          </a:r>
          <a:r>
            <a:rPr lang="en-US" sz="1500" kern="1200" dirty="0"/>
            <a:t> (2021 OSPP)</a:t>
          </a:r>
        </a:p>
      </dsp:txBody>
      <dsp:txXfrm rot="10800000">
        <a:off x="1073750" y="2244973"/>
        <a:ext cx="3296995" cy="432180"/>
      </dsp:txXfrm>
    </dsp:sp>
    <dsp:sp modelId="{D5BABFDB-444D-F349-9B32-5F53C122A61C}">
      <dsp:nvSpPr>
        <dsp:cNvPr id="0" name=""/>
        <dsp:cNvSpPr/>
      </dsp:nvSpPr>
      <dsp:spPr>
        <a:xfrm>
          <a:off x="749615" y="224497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CE4011-5EC0-804E-80C8-BD11F788945B}">
      <dsp:nvSpPr>
        <dsp:cNvPr id="0" name=""/>
        <dsp:cNvSpPr/>
      </dsp:nvSpPr>
      <dsp:spPr>
        <a:xfrm rot="10800000">
          <a:off x="965705" y="2806162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Yardstiq</a:t>
          </a:r>
          <a:r>
            <a:rPr lang="en-US" sz="1500" kern="1200" dirty="0"/>
            <a:t> (2020 QOSF mentorship plan)</a:t>
          </a:r>
        </a:p>
      </dsp:txBody>
      <dsp:txXfrm rot="10800000">
        <a:off x="1073750" y="2806162"/>
        <a:ext cx="3296995" cy="432180"/>
      </dsp:txXfrm>
    </dsp:sp>
    <dsp:sp modelId="{D616D955-2B5A-2441-9A0E-874E7C1B5C89}">
      <dsp:nvSpPr>
        <dsp:cNvPr id="0" name=""/>
        <dsp:cNvSpPr/>
      </dsp:nvSpPr>
      <dsp:spPr>
        <a:xfrm>
          <a:off x="749615" y="2806162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1AFB-0FB1-4C4B-AB38-4C73CD34776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67E-60CE-B945-850A-C307D228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3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67E-60CE-B945-850A-C307D22840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8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Rydberg Hamiltonian</a:t>
            </a:r>
          </a:p>
          <a:p>
            <a:pPr marL="171450" indent="-171450">
              <a:buFontTx/>
              <a:buChar char="-"/>
            </a:pPr>
            <a:r>
              <a:rPr lang="en-US" dirty="0"/>
              <a:t>Waveform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Lattice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Unit Handling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ODE/</a:t>
            </a:r>
            <a:r>
              <a:rPr lang="en-US" dirty="0" err="1"/>
              <a:t>Krylov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CUDA</a:t>
            </a:r>
          </a:p>
          <a:p>
            <a:pPr marL="171450" indent="-171450">
              <a:buFontTx/>
              <a:buChar char="-"/>
            </a:pPr>
            <a:r>
              <a:rPr lang="en-US" dirty="0"/>
              <a:t>Yao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Yao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0854-4B9D-1949-8CB2-BB5354827E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Rydberg Hamiltonian</a:t>
            </a:r>
          </a:p>
          <a:p>
            <a:pPr marL="171450" indent="-171450">
              <a:buFontTx/>
              <a:buChar char="-"/>
            </a:pPr>
            <a:r>
              <a:rPr lang="en-US" dirty="0"/>
              <a:t>Waveform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Lattice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Unit Handling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ODE/</a:t>
            </a:r>
            <a:r>
              <a:rPr lang="en-US" dirty="0" err="1"/>
              <a:t>Krylov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CUDA</a:t>
            </a:r>
          </a:p>
          <a:p>
            <a:pPr marL="171450" indent="-171450">
              <a:buFontTx/>
              <a:buChar char="-"/>
            </a:pPr>
            <a:r>
              <a:rPr lang="en-US" dirty="0"/>
              <a:t>Yao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Yao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0854-4B9D-1949-8CB2-BB5354827E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6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25FB9-2600-4A4C-8A70-0C3E82616B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3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7703-DDC2-5E42-9D7A-399510C78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BEF1-88B4-4343-AABE-F0B7F2A6C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86D93-CA63-A04B-91B6-58A4E583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E365-6B63-F845-803E-14AB15D7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FEDE4-7052-0B44-9C4A-41733E7B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7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1FF5-EA30-864A-8B5E-483B4398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47D0E-D0B2-2A45-ADE7-E7597AAB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60B09-F8DB-C841-8DDD-42752843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3C8AF-AFDE-4C47-957D-48A40C94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37A9-0865-324D-89E2-94C7BF17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55297-756B-8347-8B98-4CE6AA9B8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E193A-6E03-D945-899F-7EFB608E4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633F2-EAF7-5244-9ABC-10D80B76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29F2A-B5FD-C942-8336-169B3D264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12A57-E4ED-0F4F-9428-14350531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6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7BA4-E002-B649-AC11-56539B62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992D7-2BD6-1A4D-9532-CAFCF2F3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33FEE-81DE-D540-B874-AAAA19C5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12D2-1756-1E48-840F-BDC099E6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2261D-7058-B048-B00D-0D668153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1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BE5E-4C82-9D42-A91D-8C15DFDB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4D23-FF4F-7142-BE36-529B70538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3F82-BB85-4E48-AD40-8C7E7BF58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C030-CF29-D448-AD72-98772C88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06684-5450-8B4C-8B16-C296BA3F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9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8975-699A-E54D-8742-EDEEF97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AEBC5-CB22-AE4C-B78E-2E5CC6017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0D817-1AAC-ED43-AECD-E08CD321D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574B7-7AED-6645-A3C6-9EC7B55E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82328-31FB-5846-B0EE-5BEEABCF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95432-6575-1E4C-B67E-AFD050A9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5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F822-BE9B-004F-A042-885659E3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DE8CD-4BA3-ED45-8E7E-FAB6A5D73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D4FFC-B7B4-D040-8C99-9359A16BE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AE11C-9472-AC41-B53A-20FB80ED7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418C9-E661-B14E-972D-CCC50D1F9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B08D5-9152-9446-98E9-96DF5CC4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796B2-36C9-D04C-8808-DC591B8A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622B2-958E-2D42-BC2D-180699C2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1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CAD8-29C9-4E45-8035-68281133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7DE60-61CE-3B44-BDB2-7164AF4B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7E800-FAAF-D446-88FA-6D8582A1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7B8A9-1836-274D-A728-03179EE2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3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E738B-426C-1F4E-88F4-58E9D7C4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AFE3E-80F4-F740-ADF5-1975D98E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4777-0D5F-1C42-8165-F8760EF7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1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DE84-A125-B248-A773-B738C1BB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AB69-DB7A-834F-B615-4CED38BCA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AFEA8-6BC5-9E49-BC1C-283E8F575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D1B9E-A224-674C-82B4-AA03C36D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AB1F8-57B8-5E47-903D-08C2229C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44AB1-1712-444A-BAAD-8E1A62D9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8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6FB-5511-5548-ABB5-40A0E231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789DE-C5B8-024D-AE30-E417086A8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B177A-DC1A-C246-8A34-A74342CA2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5FA6-3744-A34F-AAE9-009FE07E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6BFF8-D50C-C448-AF71-349B26D6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E82DE-DFD7-C040-9A2B-694456B9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BD86F8-4C3D-494D-8028-4682FD7E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E97AB-5414-0347-8343-DB855C31E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B5F96-8242-FD42-9A2F-230E0165B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DEB7-7563-744E-82C3-02D25DB2A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0803D-307B-F145-8E2D-096E3690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umBFS/QuAlgorithmZoo.jl/blob/master/examples/Shor" TargetMode="External"/><Relationship Id="rId3" Type="http://schemas.openxmlformats.org/officeDocument/2006/relationships/hyperlink" Target="https://github.com/QuantumBFS/QuAlgorithmZoo.jl/blob/master/examples/GroundStateSolvers" TargetMode="External"/><Relationship Id="rId7" Type="http://schemas.openxmlformats.org/officeDocument/2006/relationships/hyperlink" Target="https://github.com/QuantumBFS/QuAlgorithmZoo.jl/blob/master/examples/QuGAN" TargetMode="External"/><Relationship Id="rId2" Type="http://schemas.openxmlformats.org/officeDocument/2006/relationships/hyperlink" Target="https://github.com/QuantumBFS/QuAlgorithmZoo.jl/blob/master/examples/QSV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QuantumBFS/QuAlgorithmZoo.jl/blob/master/examples/QCBM" TargetMode="External"/><Relationship Id="rId5" Type="http://schemas.openxmlformats.org/officeDocument/2006/relationships/hyperlink" Target="https://github.com/QuantumBFS/QuAlgorithmZoo.jl/blob/master/examples/QAOA" TargetMode="External"/><Relationship Id="rId4" Type="http://schemas.openxmlformats.org/officeDocument/2006/relationships/hyperlink" Target="https://github.com/QuantumBFS/QuAlgorithmZoo.jl/blob/master/examples/HHL" TargetMode="External"/><Relationship Id="rId9" Type="http://schemas.openxmlformats.org/officeDocument/2006/relationships/hyperlink" Target="https://github.com/QuantumBFS/QuAlgorithmZoo.jl/blob/master/examples/Grove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15BB-2DEF-949F-0F83-F5AC9AE6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section: what you will learn and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37C42-602B-65D4-0B70-8729A7EA3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Learn</a:t>
            </a:r>
          </a:p>
          <a:p>
            <a:r>
              <a:rPr lang="en-US" dirty="0"/>
              <a:t>Everything about automatic differentiation (in Julia/Python)</a:t>
            </a:r>
          </a:p>
          <a:p>
            <a:r>
              <a:rPr lang="en-US" dirty="0"/>
              <a:t>Yao, the framework for quantum computing in Julia</a:t>
            </a:r>
          </a:p>
          <a:p>
            <a:r>
              <a:rPr lang="en-US" dirty="0" err="1"/>
              <a:t>Bloqade</a:t>
            </a:r>
            <a:r>
              <a:rPr lang="en-US" dirty="0"/>
              <a:t>, the software development kit for Rydberg atoms in Julia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Play</a:t>
            </a:r>
          </a:p>
          <a:p>
            <a:r>
              <a:rPr lang="en-US" dirty="0"/>
              <a:t>gate learning</a:t>
            </a:r>
          </a:p>
          <a:p>
            <a:r>
              <a:rPr lang="en-US" dirty="0"/>
              <a:t>Variational quantum </a:t>
            </a:r>
            <a:r>
              <a:rPr lang="en-US" dirty="0" err="1"/>
              <a:t>eigensolver</a:t>
            </a:r>
            <a:endParaRPr lang="en-US" dirty="0"/>
          </a:p>
          <a:p>
            <a:r>
              <a:rPr lang="en-US" dirty="0"/>
              <a:t>MIS QAOA with Rydberg atoms</a:t>
            </a:r>
          </a:p>
          <a:p>
            <a:r>
              <a:rPr lang="en-US" dirty="0"/>
              <a:t>Implement your own automatic differentiation engine</a:t>
            </a:r>
          </a:p>
          <a:p>
            <a:endParaRPr lang="en-US" dirty="0"/>
          </a:p>
          <a:p>
            <a:r>
              <a:rPr lang="en-US"/>
              <a:t>Course repo: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1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2983-4E0D-3F9E-902B-8EB040D2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QuAlgorithmZoo</a:t>
            </a:r>
            <a:r>
              <a:rPr lang="en-US" dirty="0"/>
              <a:t>: </a:t>
            </a:r>
            <a:r>
              <a:rPr lang="en-CA" dirty="0"/>
              <a:t>A curated implementation of quantum algorithms with </a:t>
            </a:r>
            <a:r>
              <a:rPr lang="en-CA" dirty="0" err="1"/>
              <a:t>Yao.jl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15CE1-0DF4-5AAF-3BC0-B3C39306F1BA}"/>
              </a:ext>
            </a:extLst>
          </p:cNvPr>
          <p:cNvSpPr/>
          <p:nvPr/>
        </p:nvSpPr>
        <p:spPr>
          <a:xfrm>
            <a:off x="838200" y="2265788"/>
            <a:ext cx="10515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Variational Quantum Eigensolver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SVD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Imaginary Time Evolution Quantum Eigensolver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HHL algorithm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QAOA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Circuit Born Machine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QuGAN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563C1"/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Grover 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9625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24EC-B169-A948-A94C-F715F58F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YaoCompiler</a:t>
            </a:r>
            <a:r>
              <a:rPr lang="en-US" sz="3600" dirty="0"/>
              <a:t>: unleash Julia on quantum devices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8B68-F9C3-C848-A484-5610CD1FC54D}"/>
              </a:ext>
            </a:extLst>
          </p:cNvPr>
          <p:cNvSpPr/>
          <p:nvPr/>
        </p:nvSpPr>
        <p:spPr>
          <a:xfrm>
            <a:off x="6598465" y="1690688"/>
            <a:ext cx="1184567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IBM Q</a:t>
            </a:r>
          </a:p>
          <a:p>
            <a:r>
              <a:rPr lang="en-US" sz="1400" dirty="0"/>
              <a:t>AWS </a:t>
            </a:r>
            <a:r>
              <a:rPr lang="en-US" sz="1400" dirty="0" err="1"/>
              <a:t>Braket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B706DA-C1E1-DC47-B0BB-0C4234F1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84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Pipeline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Simplification</a:t>
            </a:r>
          </a:p>
          <a:p>
            <a:r>
              <a:rPr lang="en-US" sz="2300" dirty="0"/>
              <a:t>Static Single Assignment (SSA) IR 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Hybrid </a:t>
            </a:r>
          </a:p>
          <a:p>
            <a:r>
              <a:rPr lang="en-US" sz="2300" dirty="0"/>
              <a:t>Quantum Block IR 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Quantum, Exact, work-in-progress</a:t>
            </a:r>
            <a:endParaRPr lang="en-US" sz="2300" dirty="0"/>
          </a:p>
          <a:p>
            <a:r>
              <a:rPr lang="en-US" sz="2300" dirty="0"/>
              <a:t>ZX diagram-based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Quantum, Heuristic</a:t>
            </a:r>
            <a:endParaRPr lang="en-US" sz="2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AB689-9D99-EE48-8793-9A06DA10BE73}"/>
              </a:ext>
            </a:extLst>
          </p:cNvPr>
          <p:cNvSpPr/>
          <p:nvPr/>
        </p:nvSpPr>
        <p:spPr>
          <a:xfrm>
            <a:off x="2623202" y="2585208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OpenQASM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C6AF6-2011-574F-B502-484BDC88190E}"/>
              </a:ext>
            </a:extLst>
          </p:cNvPr>
          <p:cNvSpPr/>
          <p:nvPr/>
        </p:nvSpPr>
        <p:spPr>
          <a:xfrm>
            <a:off x="4600442" y="2585208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Yao IR (SSA)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CE667-5013-1546-BAC2-95FEC86660A4}"/>
              </a:ext>
            </a:extLst>
          </p:cNvPr>
          <p:cNvSpPr/>
          <p:nvPr/>
        </p:nvSpPr>
        <p:spPr>
          <a:xfrm>
            <a:off x="7635520" y="2585207"/>
            <a:ext cx="1062843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Pulse Generator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E40DD-7426-9247-9EAD-2C614B1EC2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853288" y="2855371"/>
            <a:ext cx="1782232" cy="1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763E478-3C31-C4F7-E01F-F1346C7952D9}"/>
              </a:ext>
            </a:extLst>
          </p:cNvPr>
          <p:cNvCxnSpPr>
            <a:cxnSpLocks/>
            <a:stCxn id="14" idx="0"/>
            <a:endCxn id="8" idx="1"/>
          </p:cNvCxnSpPr>
          <p:nvPr/>
        </p:nvCxnSpPr>
        <p:spPr>
          <a:xfrm rot="5400000" flipH="1" flipV="1">
            <a:off x="5600487" y="1587230"/>
            <a:ext cx="624356" cy="137160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AD4AD-515D-7FDB-9956-9AD9B602031D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876048" y="2855371"/>
            <a:ext cx="724394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D178096-3F77-26BA-0FD0-BB8688228750}"/>
              </a:ext>
            </a:extLst>
          </p:cNvPr>
          <p:cNvSpPr txBox="1"/>
          <p:nvPr/>
        </p:nvSpPr>
        <p:spPr>
          <a:xfrm>
            <a:off x="5878878" y="2488662"/>
            <a:ext cx="17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in progress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DFCDE-0DFB-ECE0-8CAC-0C03A4FEA10E}"/>
              </a:ext>
            </a:extLst>
          </p:cNvPr>
          <p:cNvSpPr/>
          <p:nvPr/>
        </p:nvSpPr>
        <p:spPr>
          <a:xfrm>
            <a:off x="4600442" y="3542235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QBIR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0160DC-6510-275E-34A1-06AA99DD85F7}"/>
              </a:ext>
            </a:extLst>
          </p:cNvPr>
          <p:cNvCxnSpPr>
            <a:cxnSpLocks/>
            <a:stCxn id="14" idx="2"/>
            <a:endCxn id="35" idx="0"/>
          </p:cNvCxnSpPr>
          <p:nvPr/>
        </p:nvCxnSpPr>
        <p:spPr>
          <a:xfrm>
            <a:off x="5226865" y="3125535"/>
            <a:ext cx="0" cy="4167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C0015342-E554-678F-6262-99E10ACA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724" y="4028835"/>
            <a:ext cx="1843248" cy="227695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7A0A31-AAE6-6A57-EA4B-C75503B73E71}"/>
              </a:ext>
            </a:extLst>
          </p:cNvPr>
          <p:cNvSpPr txBox="1"/>
          <p:nvPr/>
        </p:nvSpPr>
        <p:spPr>
          <a:xfrm>
            <a:off x="7614418" y="6442520"/>
            <a:ext cx="452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QuantumBFS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ZXCalculus.jl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74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7017-9B68-3E41-9887-74472C06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err="1"/>
              <a:t>Quon</a:t>
            </a:r>
            <a:r>
              <a:rPr lang="en-US" sz="3200"/>
              <a:t>: topological language for quantum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F7895-9114-EB4B-B450-EF1CE3494DAB}"/>
              </a:ext>
            </a:extLst>
          </p:cNvPr>
          <p:cNvSpPr txBox="1"/>
          <p:nvPr/>
        </p:nvSpPr>
        <p:spPr>
          <a:xfrm>
            <a:off x="0" y="6507524"/>
            <a:ext cx="5417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bg1">
                    <a:lumMod val="50000"/>
                  </a:schemeClr>
                </a:solidFill>
              </a:rPr>
              <a:t>Arthur M. </a:t>
            </a:r>
            <a:r>
              <a:rPr lang="en-CA" sz="1600" dirty="0" err="1">
                <a:solidFill>
                  <a:schemeClr val="bg1">
                    <a:lumMod val="50000"/>
                  </a:schemeClr>
                </a:solidFill>
              </a:rPr>
              <a:t>Jaffea</a:t>
            </a:r>
            <a:r>
              <a:rPr lang="en-CA" sz="16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CA" sz="1600" dirty="0" err="1">
                <a:solidFill>
                  <a:schemeClr val="bg1">
                    <a:lumMod val="50000"/>
                  </a:schemeClr>
                </a:solidFill>
              </a:rPr>
              <a:t>Zhengwei</a:t>
            </a:r>
            <a:r>
              <a:rPr lang="en-CA" sz="1600" dirty="0">
                <a:solidFill>
                  <a:schemeClr val="bg1">
                    <a:lumMod val="50000"/>
                  </a:schemeClr>
                </a:solidFill>
              </a:rPr>
              <a:t> Liu, 10.1073/pnas.1621345114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D94BC-2649-6444-BF68-A11C857C09A4}"/>
              </a:ext>
            </a:extLst>
          </p:cNvPr>
          <p:cNvSpPr txBox="1"/>
          <p:nvPr/>
        </p:nvSpPr>
        <p:spPr>
          <a:xfrm>
            <a:off x="7944675" y="6476746"/>
            <a:ext cx="405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QuantumBFS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Quon.jl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ADCC7-E753-9F6B-3526-28B00E49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114"/>
            <a:ext cx="9973340" cy="48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3950-A0C9-7763-F0E8-935DAAE2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YaoToEinsum</a:t>
            </a:r>
            <a:r>
              <a:rPr lang="en-US" dirty="0"/>
              <a:t>: Tensor network-based circuit simulation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8F59F-947C-C9B1-6F43-BCE6EDA5F564}"/>
              </a:ext>
            </a:extLst>
          </p:cNvPr>
          <p:cNvSpPr/>
          <p:nvPr/>
        </p:nvSpPr>
        <p:spPr>
          <a:xfrm>
            <a:off x="584791" y="3027621"/>
            <a:ext cx="2179674" cy="80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81F78-DCC0-9885-78E6-7381B4BDC458}"/>
              </a:ext>
            </a:extLst>
          </p:cNvPr>
          <p:cNvSpPr/>
          <p:nvPr/>
        </p:nvSpPr>
        <p:spPr>
          <a:xfrm>
            <a:off x="4357577" y="3027621"/>
            <a:ext cx="2179674" cy="80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BE7789-61F9-6C96-5C20-03A7D8752311}"/>
              </a:ext>
            </a:extLst>
          </p:cNvPr>
          <p:cNvSpPr/>
          <p:nvPr/>
        </p:nvSpPr>
        <p:spPr>
          <a:xfrm>
            <a:off x="8378456" y="3027621"/>
            <a:ext cx="2587256" cy="80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Amplitude/Expectation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30E642-3B0E-3532-DE08-31D3BC39877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64465" y="3429000"/>
            <a:ext cx="1593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BEE30A-537A-F42F-060A-ABF15FA133E6}"/>
              </a:ext>
            </a:extLst>
          </p:cNvPr>
          <p:cNvCxnSpPr/>
          <p:nvPr/>
        </p:nvCxnSpPr>
        <p:spPr>
          <a:xfrm>
            <a:off x="6537251" y="3429000"/>
            <a:ext cx="18376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C414A2-AFBD-BDCD-6E62-4F5A920899CB}"/>
              </a:ext>
            </a:extLst>
          </p:cNvPr>
          <p:cNvSpPr txBox="1"/>
          <p:nvPr/>
        </p:nvSpPr>
        <p:spPr>
          <a:xfrm>
            <a:off x="6741334" y="2595345"/>
            <a:ext cx="1429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  <a:p>
            <a:r>
              <a:rPr lang="en-US" sz="1600" dirty="0"/>
              <a:t>with optimized</a:t>
            </a:r>
          </a:p>
          <a:p>
            <a:r>
              <a:rPr lang="en-US" sz="1600" dirty="0"/>
              <a:t>contract order</a:t>
            </a:r>
          </a:p>
        </p:txBody>
      </p:sp>
    </p:spTree>
    <p:extLst>
      <p:ext uri="{BB962C8B-B14F-4D97-AF65-F5344CB8AC3E}">
        <p14:creationId xmlns:p14="http://schemas.microsoft.com/office/powerpoint/2010/main" val="17170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515E95-EAC4-A146-98E2-7E990EFD7514}"/>
              </a:ext>
            </a:extLst>
          </p:cNvPr>
          <p:cNvSpPr txBox="1"/>
          <p:nvPr/>
        </p:nvSpPr>
        <p:spPr>
          <a:xfrm>
            <a:off x="331426" y="726301"/>
            <a:ext cx="4582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Bloqade</a:t>
            </a:r>
            <a:r>
              <a:rPr lang="en-US" sz="3200" dirty="0">
                <a:solidFill>
                  <a:schemeClr val="bg1"/>
                </a:solidFill>
              </a:rPr>
              <a:t>: The Rydberg SDK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66372-8240-F649-9C9B-F945C33667AB}"/>
              </a:ext>
            </a:extLst>
          </p:cNvPr>
          <p:cNvSpPr/>
          <p:nvPr/>
        </p:nvSpPr>
        <p:spPr>
          <a:xfrm>
            <a:off x="98756" y="5001740"/>
            <a:ext cx="4609168" cy="163383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ODE solvers</a:t>
            </a:r>
          </a:p>
          <a:p>
            <a:pPr algn="ctr"/>
            <a:r>
              <a:rPr lang="en-US" sz="1600" dirty="0"/>
              <a:t>generic, fast, and highly configurable ODE solvers from </a:t>
            </a:r>
            <a:r>
              <a:rPr lang="en-US" sz="1600" dirty="0" err="1"/>
              <a:t>DiffEq</a:t>
            </a:r>
            <a:r>
              <a:rPr lang="en-US" sz="1600" dirty="0"/>
              <a:t> community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2DC1D-1057-AD40-A4C7-06F053433FEE}"/>
              </a:ext>
            </a:extLst>
          </p:cNvPr>
          <p:cNvSpPr/>
          <p:nvPr/>
        </p:nvSpPr>
        <p:spPr>
          <a:xfrm>
            <a:off x="10021330" y="1791731"/>
            <a:ext cx="2071914" cy="4843847"/>
          </a:xfrm>
          <a:prstGeom prst="rect">
            <a:avLst/>
          </a:prstGeom>
          <a:solidFill>
            <a:srgbClr val="A76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F8B0E-B33E-374D-8ABE-AED29ED80F42}"/>
              </a:ext>
            </a:extLst>
          </p:cNvPr>
          <p:cNvSpPr/>
          <p:nvPr/>
        </p:nvSpPr>
        <p:spPr>
          <a:xfrm>
            <a:off x="98755" y="1791732"/>
            <a:ext cx="1773293" cy="306996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23330-8B27-A446-AF50-7436A5E336B2}"/>
              </a:ext>
            </a:extLst>
          </p:cNvPr>
          <p:cNvSpPr/>
          <p:nvPr/>
        </p:nvSpPr>
        <p:spPr>
          <a:xfrm>
            <a:off x="5955955" y="1791731"/>
            <a:ext cx="3929449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Flexible Built-in Lattices</a:t>
            </a:r>
          </a:p>
          <a:p>
            <a:pPr algn="ctr"/>
            <a:r>
              <a:rPr lang="en-US" dirty="0"/>
              <a:t>with fancy visualization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75C33-052C-C64B-9865-9F69E4DDD001}"/>
              </a:ext>
            </a:extLst>
          </p:cNvPr>
          <p:cNvSpPr/>
          <p:nvPr/>
        </p:nvSpPr>
        <p:spPr>
          <a:xfrm>
            <a:off x="4924169" y="5015470"/>
            <a:ext cx="2018269" cy="162010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/>
              <a:t>Krylov</a:t>
            </a:r>
            <a:r>
              <a:rPr lang="en-US" sz="2400" dirty="0"/>
              <a:t> Solvers</a:t>
            </a:r>
          </a:p>
          <a:p>
            <a:pPr algn="ctr"/>
            <a:r>
              <a:rPr lang="en-US" sz="1600" dirty="0"/>
              <a:t>fast and generic </a:t>
            </a:r>
            <a:r>
              <a:rPr lang="en-US" sz="1600" dirty="0" err="1"/>
              <a:t>Krylov</a:t>
            </a:r>
            <a:r>
              <a:rPr lang="en-US" sz="1600" dirty="0"/>
              <a:t>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71FC2D-9A50-C84C-AB77-BF70D934A6B9}"/>
              </a:ext>
            </a:extLst>
          </p:cNvPr>
          <p:cNvSpPr/>
          <p:nvPr/>
        </p:nvSpPr>
        <p:spPr>
          <a:xfrm>
            <a:off x="7158683" y="3763318"/>
            <a:ext cx="2726722" cy="2872260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CUDA acceleration</a:t>
            </a:r>
          </a:p>
          <a:p>
            <a:pPr algn="ctr">
              <a:lnSpc>
                <a:spcPct val="150000"/>
              </a:lnSpc>
            </a:pPr>
            <a:endParaRPr lang="en-US" dirty="0"/>
          </a:p>
          <a:p>
            <a:pPr algn="ctr"/>
            <a:r>
              <a:rPr lang="en-US" sz="1600" dirty="0"/>
              <a:t>80x speedup at most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DF812-97CD-5247-B498-A79298F2C6AE}"/>
              </a:ext>
            </a:extLst>
          </p:cNvPr>
          <p:cNvSpPr/>
          <p:nvPr/>
        </p:nvSpPr>
        <p:spPr>
          <a:xfrm>
            <a:off x="2007975" y="1791731"/>
            <a:ext cx="3739978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Built-in Waveform</a:t>
            </a:r>
          </a:p>
          <a:p>
            <a:pPr algn="ctr"/>
            <a:r>
              <a:rPr lang="en-US" sz="1600" dirty="0"/>
              <a:t>Flexible, intuitive waveform with various filters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498E0-0DAD-CE48-9B8B-68E0BD976BA0}"/>
              </a:ext>
            </a:extLst>
          </p:cNvPr>
          <p:cNvSpPr/>
          <p:nvPr/>
        </p:nvSpPr>
        <p:spPr>
          <a:xfrm>
            <a:off x="2007975" y="3763318"/>
            <a:ext cx="4934463" cy="1098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Rydberg Hamiltonian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Symbolic Expression Contains all system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976F7-DA6C-8340-8CC2-0AA7EDFB60A3}"/>
              </a:ext>
            </a:extLst>
          </p:cNvPr>
          <p:cNvSpPr txBox="1"/>
          <p:nvPr/>
        </p:nvSpPr>
        <p:spPr>
          <a:xfrm>
            <a:off x="10101650" y="5286915"/>
            <a:ext cx="1939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enable easy access to common quantum information processing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DC50A-E36C-A848-B5C6-14E61774B436}"/>
              </a:ext>
            </a:extLst>
          </p:cNvPr>
          <p:cNvSpPr txBox="1"/>
          <p:nvPr/>
        </p:nvSpPr>
        <p:spPr>
          <a:xfrm>
            <a:off x="9959798" y="3609543"/>
            <a:ext cx="2194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Integrate with Yao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48224B-4C2D-274F-B49F-93E58B2AC4E4}"/>
              </a:ext>
            </a:extLst>
          </p:cNvPr>
          <p:cNvSpPr/>
          <p:nvPr/>
        </p:nvSpPr>
        <p:spPr>
          <a:xfrm>
            <a:off x="137091" y="3497861"/>
            <a:ext cx="1696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Built-in support for auto-unit conversion for </a:t>
            </a:r>
            <a:r>
              <a:rPr lang="en-US" sz="1200" dirty="0" err="1">
                <a:solidFill>
                  <a:schemeClr val="bg1"/>
                </a:solidFill>
              </a:rPr>
              <a:t>QuEra</a:t>
            </a:r>
            <a:r>
              <a:rPr lang="en-US" sz="1200" dirty="0">
                <a:solidFill>
                  <a:schemeClr val="bg1"/>
                </a:solidFill>
              </a:rPr>
              <a:t> Rydberg device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B990AB-F766-2D4A-91F0-C6C7BB38E87B}"/>
              </a:ext>
            </a:extLst>
          </p:cNvPr>
          <p:cNvSpPr/>
          <p:nvPr/>
        </p:nvSpPr>
        <p:spPr>
          <a:xfrm>
            <a:off x="98755" y="2526818"/>
            <a:ext cx="1773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Unit Handling</a:t>
            </a:r>
          </a:p>
        </p:txBody>
      </p:sp>
    </p:spTree>
    <p:extLst>
      <p:ext uri="{BB962C8B-B14F-4D97-AF65-F5344CB8AC3E}">
        <p14:creationId xmlns:p14="http://schemas.microsoft.com/office/powerpoint/2010/main" val="232053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8323-18FE-9D42-897C-02BFA083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of Code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7A405B-3656-2146-AE86-1887E73BB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13127"/>
              </p:ext>
            </p:extLst>
          </p:nvPr>
        </p:nvGraphicFramePr>
        <p:xfrm>
          <a:off x="-53838" y="2177212"/>
          <a:ext cx="5120362" cy="3238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GCC Rust – Google Summer of Code 2021 – Embecosm">
            <a:extLst>
              <a:ext uri="{FF2B5EF4-FFF2-40B4-BE49-F238E27FC236}">
                <a16:creationId xmlns:a16="http://schemas.microsoft.com/office/drawing/2014/main" id="{8C200AD7-1D37-B94D-82C9-A40F2050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64" y="30029"/>
            <a:ext cx="3695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222D71-1B8B-6841-8086-AA0728059DC7}"/>
              </a:ext>
            </a:extLst>
          </p:cNvPr>
          <p:cNvGrpSpPr/>
          <p:nvPr/>
        </p:nvGrpSpPr>
        <p:grpSpPr>
          <a:xfrm>
            <a:off x="6311463" y="3623397"/>
            <a:ext cx="5118100" cy="1333671"/>
            <a:chOff x="6324389" y="3983265"/>
            <a:chExt cx="5118100" cy="13336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7A54A0-FC76-954D-AF0C-FD31D44BBE88}"/>
                </a:ext>
              </a:extLst>
            </p:cNvPr>
            <p:cNvSpPr txBox="1"/>
            <p:nvPr/>
          </p:nvSpPr>
          <p:spPr>
            <a:xfrm>
              <a:off x="7436120" y="4947604"/>
              <a:ext cx="289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Open Source Promotion Plan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2E9E7D-20FF-F249-8DBD-AB4DAECF3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4389" y="3983265"/>
              <a:ext cx="5118100" cy="10287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7E7E3-A2C4-D249-B15F-E3BEFD15F815}"/>
              </a:ext>
            </a:extLst>
          </p:cNvPr>
          <p:cNvGrpSpPr/>
          <p:nvPr/>
        </p:nvGrpSpPr>
        <p:grpSpPr>
          <a:xfrm>
            <a:off x="7759471" y="2245413"/>
            <a:ext cx="2222083" cy="1377984"/>
            <a:chOff x="7834628" y="2690779"/>
            <a:chExt cx="2222083" cy="13779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11D826-C18D-5546-9E71-94CA6B14691A}"/>
                </a:ext>
              </a:extLst>
            </p:cNvPr>
            <p:cNvSpPr txBox="1"/>
            <p:nvPr/>
          </p:nvSpPr>
          <p:spPr>
            <a:xfrm>
              <a:off x="7834628" y="3699431"/>
              <a:ext cx="2222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Julia Summer of Code</a:t>
              </a: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412777F8-9E2A-E747-8B6F-254836CB6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5369" y="2690779"/>
              <a:ext cx="1610290" cy="100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AEB523-A26C-8E49-9B05-88321805D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499" y="5321776"/>
            <a:ext cx="1913390" cy="1211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612DA-9B21-C74E-872E-0842E3552D8D}"/>
              </a:ext>
            </a:extLst>
          </p:cNvPr>
          <p:cNvSpPr txBox="1"/>
          <p:nvPr/>
        </p:nvSpPr>
        <p:spPr>
          <a:xfrm>
            <a:off x="8452753" y="5679033"/>
            <a:ext cx="22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QOSF mentorship plan</a:t>
            </a:r>
          </a:p>
        </p:txBody>
      </p:sp>
    </p:spTree>
    <p:extLst>
      <p:ext uri="{BB962C8B-B14F-4D97-AF65-F5344CB8AC3E}">
        <p14:creationId xmlns:p14="http://schemas.microsoft.com/office/powerpoint/2010/main" val="3432755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DE49-A6D5-CC41-8231-71555D58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40" y="910783"/>
            <a:ext cx="311271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4EEC-80FA-D844-8682-DEA34654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343896"/>
            <a:ext cx="850900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9FD61-659D-CD48-B3FD-39AC8EF60DBA}"/>
              </a:ext>
            </a:extLst>
          </p:cNvPr>
          <p:cNvSpPr txBox="1"/>
          <p:nvPr/>
        </p:nvSpPr>
        <p:spPr>
          <a:xfrm>
            <a:off x="5397924" y="2128797"/>
            <a:ext cx="139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yaoquantum.org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841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9858-6D37-454C-918D-1CC692DA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18C7D-9B4E-1444-A95A-F1370A60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18" y="1550095"/>
            <a:ext cx="6918542" cy="5188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8EBCC-3FAC-CB4A-BDBE-2CEAD4667294}"/>
              </a:ext>
            </a:extLst>
          </p:cNvPr>
          <p:cNvSpPr txBox="1"/>
          <p:nvPr/>
        </p:nvSpPr>
        <p:spPr>
          <a:xfrm>
            <a:off x="8497426" y="3959882"/>
            <a:ext cx="191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Quantum Circuit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588FD-02F0-5245-9217-25C82F18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39" y="2188574"/>
            <a:ext cx="4003979" cy="12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2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DAA9-FCC3-FC48-9A2C-EC8074B9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            programming language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FFE1C93-9F94-9D4D-9993-7FD1B5A96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6" y="462060"/>
            <a:ext cx="1610290" cy="10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10AF0EA-1EAC-D549-99D1-A70EB4F2FF5A}"/>
              </a:ext>
            </a:extLst>
          </p:cNvPr>
          <p:cNvGrpSpPr/>
          <p:nvPr/>
        </p:nvGrpSpPr>
        <p:grpSpPr>
          <a:xfrm>
            <a:off x="385704" y="2803111"/>
            <a:ext cx="3763463" cy="2668125"/>
            <a:chOff x="2996704" y="2214424"/>
            <a:chExt cx="5849046" cy="38795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8053A6-8F97-4B49-9ED4-D84BAE7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704" y="2654876"/>
              <a:ext cx="5849046" cy="3439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B1BA39-322E-9743-ADA5-B7A440CD0DCD}"/>
                </a:ext>
              </a:extLst>
            </p:cNvPr>
            <p:cNvSpPr txBox="1"/>
            <p:nvPr/>
          </p:nvSpPr>
          <p:spPr>
            <a:xfrm>
              <a:off x="5451462" y="2214424"/>
              <a:ext cx="939531" cy="581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Fast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4F5F25-B38A-964A-BA6C-3F867136D96A}"/>
              </a:ext>
            </a:extLst>
          </p:cNvPr>
          <p:cNvGrpSpPr/>
          <p:nvPr/>
        </p:nvGrpSpPr>
        <p:grpSpPr>
          <a:xfrm>
            <a:off x="8767100" y="339747"/>
            <a:ext cx="3276859" cy="1928816"/>
            <a:chOff x="8286109" y="4004221"/>
            <a:chExt cx="3276859" cy="1928816"/>
          </a:xfrm>
        </p:grpSpPr>
        <p:pic>
          <p:nvPicPr>
            <p:cNvPr id="1036" name="Picture 12" descr="Julia language co-creators win James H. Wilkinson Prize for Numerical  Software | MIT News | Massachusetts Institute of Technology">
              <a:extLst>
                <a:ext uri="{FF2B5EF4-FFF2-40B4-BE49-F238E27FC236}">
                  <a16:creationId xmlns:a16="http://schemas.microsoft.com/office/drawing/2014/main" id="{7F00C020-E171-9747-BC6B-5844CFCF6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177" y="4004221"/>
              <a:ext cx="2434725" cy="16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63634-4A87-2947-858C-100DC54CD293}"/>
                </a:ext>
              </a:extLst>
            </p:cNvPr>
            <p:cNvSpPr txBox="1"/>
            <p:nvPr/>
          </p:nvSpPr>
          <p:spPr>
            <a:xfrm>
              <a:off x="8286109" y="5686816"/>
              <a:ext cx="32768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Jeff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Bezanson</a:t>
              </a:r>
              <a:r>
                <a:rPr lang="en-US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Stefan Karpinski, Viral B. Shah, Alan Edelman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01A6-6BAB-E542-886A-623310AA5CFD}"/>
              </a:ext>
            </a:extLst>
          </p:cNvPr>
          <p:cNvGrpSpPr/>
          <p:nvPr/>
        </p:nvGrpSpPr>
        <p:grpSpPr>
          <a:xfrm>
            <a:off x="8001641" y="2803111"/>
            <a:ext cx="3623944" cy="1501465"/>
            <a:chOff x="4598404" y="4103043"/>
            <a:chExt cx="3623944" cy="150146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6820E5-DC98-894D-AC0F-633A0D73CAB7}"/>
                </a:ext>
              </a:extLst>
            </p:cNvPr>
            <p:cNvGrpSpPr/>
            <p:nvPr/>
          </p:nvGrpSpPr>
          <p:grpSpPr>
            <a:xfrm>
              <a:off x="4598404" y="4693153"/>
              <a:ext cx="3623944" cy="911355"/>
              <a:chOff x="4949132" y="3910414"/>
              <a:chExt cx="3623944" cy="911355"/>
            </a:xfrm>
          </p:grpSpPr>
          <p:pic>
            <p:nvPicPr>
              <p:cNvPr id="22" name="Picture 16" descr="differentiable-programming · GitHub Topics · GitHub">
                <a:extLst>
                  <a:ext uri="{FF2B5EF4-FFF2-40B4-BE49-F238E27FC236}">
                    <a16:creationId xmlns:a16="http://schemas.microsoft.com/office/drawing/2014/main" id="{E84DC015-1F21-4749-9906-83CA3871D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9132" y="3910414"/>
                <a:ext cx="794052" cy="911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8" descr="GitHub - FluxML/Zygote.jl: Intimate Affection Auditor">
                <a:extLst>
                  <a:ext uri="{FF2B5EF4-FFF2-40B4-BE49-F238E27FC236}">
                    <a16:creationId xmlns:a16="http://schemas.microsoft.com/office/drawing/2014/main" id="{0133FF14-C7F1-3F4D-BC30-8E6DA8E10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2544" y="3991351"/>
                <a:ext cx="2570532" cy="749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CF7F8F-1B16-FB44-BD58-6795536BED3D}"/>
                </a:ext>
              </a:extLst>
            </p:cNvPr>
            <p:cNvSpPr txBox="1"/>
            <p:nvPr/>
          </p:nvSpPr>
          <p:spPr>
            <a:xfrm>
              <a:off x="5530735" y="4103043"/>
              <a:ext cx="147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Differentiable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10B2-A239-5E46-890B-65D9A68EA5B0}"/>
              </a:ext>
            </a:extLst>
          </p:cNvPr>
          <p:cNvGrpSpPr/>
          <p:nvPr/>
        </p:nvGrpSpPr>
        <p:grpSpPr>
          <a:xfrm>
            <a:off x="4365006" y="2803111"/>
            <a:ext cx="3106455" cy="2503390"/>
            <a:chOff x="4542772" y="2492031"/>
            <a:chExt cx="3106455" cy="2503390"/>
          </a:xfrm>
        </p:grpSpPr>
        <p:pic>
          <p:nvPicPr>
            <p:cNvPr id="1038" name="Picture 14" descr="Julia GPU - How the Julia language is making it easy for programmers to use  GPU capabilities: Julia">
              <a:extLst>
                <a:ext uri="{FF2B5EF4-FFF2-40B4-BE49-F238E27FC236}">
                  <a16:creationId xmlns:a16="http://schemas.microsoft.com/office/drawing/2014/main" id="{9089F5E1-6963-2441-8E18-4FD12B8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772" y="2745493"/>
              <a:ext cx="3106455" cy="11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C2D181-1D4A-AA41-A742-547F5FAF32B0}"/>
                </a:ext>
              </a:extLst>
            </p:cNvPr>
            <p:cNvSpPr txBox="1"/>
            <p:nvPr/>
          </p:nvSpPr>
          <p:spPr>
            <a:xfrm>
              <a:off x="5765630" y="2492031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Generic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403A6D-FC53-1E44-93A9-1F3E72A1C359}"/>
                </a:ext>
              </a:extLst>
            </p:cNvPr>
            <p:cNvSpPr txBox="1"/>
            <p:nvPr/>
          </p:nvSpPr>
          <p:spPr>
            <a:xfrm>
              <a:off x="5156488" y="4595311"/>
              <a:ext cx="2132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err="1"/>
                <a:t>DualNumber</a:t>
              </a:r>
              <a:r>
                <a:rPr lang="en-US" sz="1000"/>
                <a:t>, </a:t>
              </a:r>
              <a:r>
                <a:rPr lang="en-US" sz="1000" err="1"/>
                <a:t>FixedPointNumber</a:t>
              </a:r>
              <a:r>
                <a:rPr lang="en-US" sz="1000"/>
                <a:t>,</a:t>
              </a:r>
            </a:p>
            <a:p>
              <a:r>
                <a:rPr lang="en-US" sz="1000"/>
                <a:t>Symbolic Number, Tropical Number…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FE0301-4031-284C-B12B-7DFFE242F6D3}"/>
              </a:ext>
            </a:extLst>
          </p:cNvPr>
          <p:cNvGrpSpPr/>
          <p:nvPr/>
        </p:nvGrpSpPr>
        <p:grpSpPr>
          <a:xfrm>
            <a:off x="4828377" y="3992736"/>
            <a:ext cx="2179712" cy="781572"/>
            <a:chOff x="4580307" y="4783037"/>
            <a:chExt cx="2179712" cy="781572"/>
          </a:xfrm>
        </p:grpSpPr>
        <p:pic>
          <p:nvPicPr>
            <p:cNvPr id="1044" name="Picture 20" descr="Yao.jl - Differentiable Quantum Programming In Julia">
              <a:extLst>
                <a:ext uri="{FF2B5EF4-FFF2-40B4-BE49-F238E27FC236}">
                  <a16:creationId xmlns:a16="http://schemas.microsoft.com/office/drawing/2014/main" id="{8A99C8D7-DF2A-2849-9B02-A91545459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307" y="4783037"/>
              <a:ext cx="781572" cy="78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C7585B-710F-0D4D-962F-F429B5F78B23}"/>
                </a:ext>
              </a:extLst>
            </p:cNvPr>
            <p:cNvSpPr txBox="1"/>
            <p:nvPr/>
          </p:nvSpPr>
          <p:spPr>
            <a:xfrm>
              <a:off x="5361879" y="5050712"/>
              <a:ext cx="13981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quantum programming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55AF98-F25A-5644-9FB4-7323E6C24E35}"/>
              </a:ext>
            </a:extLst>
          </p:cNvPr>
          <p:cNvCxnSpPr>
            <a:cxnSpLocks/>
          </p:cNvCxnSpPr>
          <p:nvPr/>
        </p:nvCxnSpPr>
        <p:spPr>
          <a:xfrm>
            <a:off x="4233797" y="2386208"/>
            <a:ext cx="0" cy="3551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2C83F6-DA51-1E46-8634-F7427D320BD4}"/>
              </a:ext>
            </a:extLst>
          </p:cNvPr>
          <p:cNvCxnSpPr>
            <a:cxnSpLocks/>
          </p:cNvCxnSpPr>
          <p:nvPr/>
        </p:nvCxnSpPr>
        <p:spPr>
          <a:xfrm>
            <a:off x="7479811" y="2386207"/>
            <a:ext cx="0" cy="3551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0C0880-A4AE-E144-91E6-ACE1F293D5F0}"/>
              </a:ext>
            </a:extLst>
          </p:cNvPr>
          <p:cNvSpPr txBox="1"/>
          <p:nvPr/>
        </p:nvSpPr>
        <p:spPr>
          <a:xfrm>
            <a:off x="5442559" y="6622233"/>
            <a:ext cx="6833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>
                <a:solidFill>
                  <a:schemeClr val="tx1">
                    <a:lumMod val="50000"/>
                    <a:lumOff val="50000"/>
                  </a:schemeClr>
                </a:solidFill>
              </a:rPr>
              <a:t>Julia: A Fresh Approach to Numerical Computing. Jeff </a:t>
            </a:r>
            <a:r>
              <a:rPr lang="en-CA" sz="90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Bezanson</a:t>
            </a:r>
            <a:r>
              <a:rPr lang="en-CA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Alan Edelman, Stefan Karpinski, Viral B. Shah. (2017) SIAM Review, 59: 65–98.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B64D6-3AA2-DE45-8B6E-211A520FEEE0}"/>
              </a:ext>
            </a:extLst>
          </p:cNvPr>
          <p:cNvSpPr txBox="1"/>
          <p:nvPr/>
        </p:nvSpPr>
        <p:spPr>
          <a:xfrm>
            <a:off x="1965174" y="1565426"/>
            <a:ext cx="133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julialang.org</a:t>
            </a:r>
          </a:p>
        </p:txBody>
      </p:sp>
      <p:pic>
        <p:nvPicPr>
          <p:cNvPr id="27" name="Picture 26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6B54152-5B06-7145-D18D-0CDFD1B52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7100" y="4681449"/>
            <a:ext cx="3268272" cy="17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45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37B7-FD31-AE48-89F2-B2B124A6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ZX calculus: graphical language for quantum circuits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7D3F772-EA92-5048-A1AC-C808E3096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33"/>
          <a:stretch/>
        </p:blipFill>
        <p:spPr>
          <a:xfrm>
            <a:off x="5254984" y="1572651"/>
            <a:ext cx="5305725" cy="512064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7280882-7C33-CD4A-8D19-FC36DEA26C64}"/>
              </a:ext>
            </a:extLst>
          </p:cNvPr>
          <p:cNvSpPr txBox="1"/>
          <p:nvPr/>
        </p:nvSpPr>
        <p:spPr>
          <a:xfrm>
            <a:off x="457200" y="6563638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1902.03178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0C4EA5B-62B9-7F46-878C-44516589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29" y="4132971"/>
            <a:ext cx="4613760" cy="157149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7EF956-19D0-D940-908A-83579FC71043}"/>
              </a:ext>
            </a:extLst>
          </p:cNvPr>
          <p:cNvSpPr txBox="1"/>
          <p:nvPr/>
        </p:nvSpPr>
        <p:spPr>
          <a:xfrm>
            <a:off x="907378" y="5636096"/>
            <a:ext cx="32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local complement of graph state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9ED0A91-278B-E540-B777-1D09FA31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79739"/>
            <a:ext cx="4551129" cy="18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knot&#10;&#10;Description automatically generated">
            <a:extLst>
              <a:ext uri="{FF2B5EF4-FFF2-40B4-BE49-F238E27FC236}">
                <a16:creationId xmlns:a16="http://schemas.microsoft.com/office/drawing/2014/main" id="{189AB937-D461-C045-8A89-8C7223E7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90" y="1337259"/>
            <a:ext cx="2278219" cy="22782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A43654-6C24-2B4F-9A3E-CC4F21360E14}"/>
              </a:ext>
            </a:extLst>
          </p:cNvPr>
          <p:cNvSpPr/>
          <p:nvPr/>
        </p:nvSpPr>
        <p:spPr>
          <a:xfrm>
            <a:off x="54547" y="3897091"/>
            <a:ext cx="12137453" cy="134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CA" sz="28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QCHS2022: The Yao ecosystem</a:t>
            </a:r>
          </a:p>
          <a:p>
            <a:pPr lvl="0" algn="ctr">
              <a:lnSpc>
                <a:spcPct val="130000"/>
              </a:lnSpc>
            </a:pPr>
            <a:r>
              <a:rPr lang="en-CA" dirty="0" err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Xiu-Zhe</a:t>
            </a:r>
            <a:r>
              <a:rPr lang="en-CA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 (Roger) Luo</a:t>
            </a:r>
          </a:p>
          <a:p>
            <a:pPr lvl="0" algn="ctr">
              <a:lnSpc>
                <a:spcPct val="130000"/>
              </a:lnSpc>
            </a:pPr>
            <a:r>
              <a:rPr lang="en-CA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University of Waterloo/Perimeter Institute/</a:t>
            </a:r>
            <a:r>
              <a:rPr lang="en-CA" dirty="0" err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PIQuIL</a:t>
            </a:r>
            <a:endParaRPr lang="en-CA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B0C1A-5DD6-2E46-8662-864B1CD3AE41}"/>
              </a:ext>
            </a:extLst>
          </p:cNvPr>
          <p:cNvSpPr txBox="1"/>
          <p:nvPr/>
        </p:nvSpPr>
        <p:spPr>
          <a:xfrm>
            <a:off x="350300" y="6198628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中国科学院物理研究所</a:t>
            </a:r>
            <a:endParaRPr lang="en-CA" altLang="ja-JP" sz="16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Institute of Physics, CAS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C2416-8405-0246-840D-BAD88CB64A31}"/>
              </a:ext>
            </a:extLst>
          </p:cNvPr>
          <p:cNvSpPr txBox="1"/>
          <p:nvPr/>
        </p:nvSpPr>
        <p:spPr>
          <a:xfrm>
            <a:off x="2427056" y="6198628"/>
            <a:ext cx="274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中国科学院理论物理研究所</a:t>
            </a:r>
            <a:endParaRPr lang="en-CA" altLang="ja-JP" sz="16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en-CA" sz="1200" dirty="0">
                <a:solidFill>
                  <a:schemeClr val="bg1"/>
                </a:solidFill>
              </a:rPr>
              <a:t>Institute of Theoretical Physics, CAS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0AD7A8-D5B2-B24F-9DCA-D98F0A094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05" y="6198628"/>
            <a:ext cx="1308293" cy="473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440F4-1AE6-8443-BF3F-55230A26E9E8}"/>
              </a:ext>
            </a:extLst>
          </p:cNvPr>
          <p:cNvSpPr txBox="1"/>
          <p:nvPr/>
        </p:nvSpPr>
        <p:spPr>
          <a:xfrm>
            <a:off x="6441957" y="6229405"/>
            <a:ext cx="3576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ja-JP" sz="2400" dirty="0">
                <a:solidFill>
                  <a:schemeClr val="bg1"/>
                </a:solidFill>
              </a:rPr>
              <a:t>University of Waterloo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B7175-9468-D44E-8542-0DA56645807C}"/>
              </a:ext>
            </a:extLst>
          </p:cNvPr>
          <p:cNvSpPr txBox="1"/>
          <p:nvPr/>
        </p:nvSpPr>
        <p:spPr>
          <a:xfrm>
            <a:off x="9538570" y="6229405"/>
            <a:ext cx="230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ja-JP" sz="2400" dirty="0">
                <a:solidFill>
                  <a:schemeClr val="bg1"/>
                </a:solidFill>
              </a:rPr>
              <a:t>Unitary Fund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13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B768-87D4-884A-883B-783234C1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462"/>
          </a:xfrm>
        </p:spPr>
        <p:txBody>
          <a:bodyPr>
            <a:normAutofit/>
          </a:bodyPr>
          <a:lstStyle/>
          <a:p>
            <a:r>
              <a:rPr lang="en-US" sz="3200"/>
              <a:t>Evaluate </a:t>
            </a:r>
            <a:r>
              <a:rPr lang="en-US" sz="3200" err="1"/>
              <a:t>Quon</a:t>
            </a:r>
            <a:r>
              <a:rPr lang="en-US" sz="3200"/>
              <a:t> numerically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862D7-C6F4-B54B-9016-69EB888136AB}"/>
              </a:ext>
            </a:extLst>
          </p:cNvPr>
          <p:cNvSpPr txBox="1"/>
          <p:nvPr/>
        </p:nvSpPr>
        <p:spPr>
          <a:xfrm>
            <a:off x="409699" y="1134093"/>
            <a:ext cx="377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Tait Graph of the string-knot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257A-047A-E548-A75C-3D3F4454FD86}"/>
              </a:ext>
            </a:extLst>
          </p:cNvPr>
          <p:cNvSpPr txBox="1"/>
          <p:nvPr/>
        </p:nvSpPr>
        <p:spPr>
          <a:xfrm>
            <a:off x="6893627" y="1135289"/>
            <a:ext cx="297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Extended </a:t>
            </a:r>
            <a:r>
              <a:rPr lang="en-US" err="1"/>
              <a:t>tait</a:t>
            </a:r>
            <a:r>
              <a:rPr lang="en-US"/>
              <a:t> graph for </a:t>
            </a:r>
            <a:r>
              <a:rPr lang="en-US" err="1"/>
              <a:t>Quon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6C7C4-762C-EA40-869F-65F1FCE20BF7}"/>
              </a:ext>
            </a:extLst>
          </p:cNvPr>
          <p:cNvSpPr txBox="1"/>
          <p:nvPr/>
        </p:nvSpPr>
        <p:spPr>
          <a:xfrm>
            <a:off x="409699" y="3847605"/>
            <a:ext cx="388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Representing the Planar Graph of </a:t>
            </a:r>
            <a:r>
              <a:rPr lang="en-US" err="1"/>
              <a:t>Quon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00614-CD64-5749-B0B0-3DA92872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20" y="1591296"/>
            <a:ext cx="4102925" cy="2031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89CC8-5B73-1A41-AD6D-CD9F8500B275}"/>
              </a:ext>
            </a:extLst>
          </p:cNvPr>
          <p:cNvSpPr txBox="1"/>
          <p:nvPr/>
        </p:nvSpPr>
        <p:spPr>
          <a:xfrm>
            <a:off x="392451" y="3496683"/>
            <a:ext cx="3788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Knots, graphs and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Khovanov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 homology I, Abhijit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Champanerkar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, 2013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1CBF2-724D-6444-9487-45920C58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015" y="1591296"/>
            <a:ext cx="1858158" cy="1830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BC3CD-5755-FF42-A93C-0C8303D33CAC}"/>
              </a:ext>
            </a:extLst>
          </p:cNvPr>
          <p:cNvSpPr txBox="1"/>
          <p:nvPr/>
        </p:nvSpPr>
        <p:spPr>
          <a:xfrm>
            <a:off x="6718453" y="3496682"/>
            <a:ext cx="2007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The Rz Gate in extended Tait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652A4-9F94-084D-BCA4-7DAAD86E621F}"/>
              </a:ext>
            </a:extLst>
          </p:cNvPr>
          <p:cNvSpPr txBox="1"/>
          <p:nvPr/>
        </p:nvSpPr>
        <p:spPr>
          <a:xfrm>
            <a:off x="9036056" y="3496682"/>
            <a:ext cx="2691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The Rz Gate in string-knot diagram with coloring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C1FE11-9791-C743-BADE-D35FFD1C8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671" y="1892060"/>
            <a:ext cx="1918761" cy="11866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7612B-5054-2A48-BA9A-18C2370A9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06" y="4349969"/>
            <a:ext cx="2053760" cy="20318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5C5D53-8F4A-FE44-8BDF-D892E699A22E}"/>
              </a:ext>
            </a:extLst>
          </p:cNvPr>
          <p:cNvSpPr txBox="1"/>
          <p:nvPr/>
        </p:nvSpPr>
        <p:spPr>
          <a:xfrm>
            <a:off x="3141217" y="4441374"/>
            <a:ext cx="59095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No previous numerical data structure found; thus, we designed our own</a:t>
            </a:r>
          </a:p>
          <a:p>
            <a:endParaRPr lang="en-US" sz="1400"/>
          </a:p>
          <a:p>
            <a:r>
              <a:rPr lang="en-US" sz="1400"/>
              <a:t>Inspired by the mesh representation from computational graphics,</a:t>
            </a:r>
          </a:p>
          <a:p>
            <a:r>
              <a:rPr lang="en-US" sz="1400"/>
              <a:t>We invent our own data structure for </a:t>
            </a:r>
            <a:r>
              <a:rPr lang="en-US" sz="1400" err="1"/>
              <a:t>Quon</a:t>
            </a:r>
            <a:r>
              <a:rPr lang="en-US" sz="1400"/>
              <a:t> that stores the following mappings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Vertices to half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Half edge to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Half edge A and its next half edge B on a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Twin: Half edge A and its neighbor half edge on opposite direction 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 i="1"/>
              <a:t>* Guarantee O(1) or O(n) query complexity for our rewrite algorithm</a:t>
            </a:r>
          </a:p>
        </p:txBody>
      </p:sp>
    </p:spTree>
    <p:extLst>
      <p:ext uri="{BB962C8B-B14F-4D97-AF65-F5344CB8AC3E}">
        <p14:creationId xmlns:p14="http://schemas.microsoft.com/office/powerpoint/2010/main" val="1392246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2344-DC14-9F47-A361-BD3D5EB1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4"/>
            <a:ext cx="10515600" cy="1325563"/>
          </a:xfrm>
        </p:spPr>
        <p:txBody>
          <a:bodyPr/>
          <a:lstStyle/>
          <a:p>
            <a:r>
              <a:rPr lang="en-US"/>
              <a:t>Exact template matching via </a:t>
            </a:r>
            <a:r>
              <a:rPr lang="en-US" err="1"/>
              <a:t>EGraph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91C85-CE2A-1D47-85BA-F73DA9EA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88" y="1392756"/>
            <a:ext cx="4605337" cy="2036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C6614-2A6B-2441-A1EA-013FB9A33815}"/>
              </a:ext>
            </a:extLst>
          </p:cNvPr>
          <p:cNvSpPr txBox="1"/>
          <p:nvPr/>
        </p:nvSpPr>
        <p:spPr>
          <a:xfrm>
            <a:off x="946649" y="3463414"/>
            <a:ext cx="39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The QBIR in our previous work naturally fits </a:t>
            </a:r>
            <a:r>
              <a:rPr lang="en-US" sz="1400" err="1"/>
              <a:t>egraph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EED0-6281-ED4C-B391-012CD5B79651}"/>
              </a:ext>
            </a:extLst>
          </p:cNvPr>
          <p:cNvSpPr txBox="1"/>
          <p:nvPr/>
        </p:nvSpPr>
        <p:spPr>
          <a:xfrm>
            <a:off x="59377" y="6238196"/>
            <a:ext cx="6389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Yao.jl: Extensible, Efficient Framework for Quantum Algorithm Design, Xiu-Zhe Luo, et al</a:t>
            </a:r>
            <a:endParaRPr lang="en-CA" sz="1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egg: Fast and Extensible Equality Saturation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arXiv: 2004.03082</a:t>
            </a:r>
          </a:p>
          <a:p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Metatheory.jl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: Fast and Elegant Algebraic Computation in Julia with Extensible Equality Saturation 10.21105/joss.03078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9FAA8-1C2B-1B42-BCFE-FBDA8AA7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8" y="3805605"/>
            <a:ext cx="5177642" cy="1547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563DF-009C-1147-9A3B-0285EF3EDBE4}"/>
              </a:ext>
            </a:extLst>
          </p:cNvPr>
          <p:cNvSpPr txBox="1"/>
          <p:nvPr/>
        </p:nvSpPr>
        <p:spPr>
          <a:xfrm>
            <a:off x="946649" y="5387400"/>
            <a:ext cx="366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Demonstration of </a:t>
            </a:r>
            <a:r>
              <a:rPr lang="en-US" sz="1400" err="1"/>
              <a:t>egraph</a:t>
            </a:r>
            <a:r>
              <a:rPr lang="en-US" sz="1400"/>
              <a:t> based rewrite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9076-4292-C44C-928F-947FA26706EA}"/>
              </a:ext>
            </a:extLst>
          </p:cNvPr>
          <p:cNvSpPr txBox="1"/>
          <p:nvPr/>
        </p:nvSpPr>
        <p:spPr>
          <a:xfrm>
            <a:off x="6333507" y="2139974"/>
            <a:ext cx="4782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Properties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Brute force match algorithm (non-poly)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Non-heuristic, always simplifies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be extended for pulse (general operators)</a:t>
            </a:r>
          </a:p>
        </p:txBody>
      </p:sp>
    </p:spTree>
    <p:extLst>
      <p:ext uri="{BB962C8B-B14F-4D97-AF65-F5344CB8AC3E}">
        <p14:creationId xmlns:p14="http://schemas.microsoft.com/office/powerpoint/2010/main" val="52114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A0BB-A203-CB48-996C-612072BB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5161-E64D-F24C-A5C4-B969CCD1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792" y="0"/>
            <a:ext cx="36272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5106D-3BDF-9B49-B7EB-15716D423916}"/>
              </a:ext>
            </a:extLst>
          </p:cNvPr>
          <p:cNvSpPr txBox="1"/>
          <p:nvPr/>
        </p:nvSpPr>
        <p:spPr>
          <a:xfrm>
            <a:off x="681693" y="1745917"/>
            <a:ext cx="788292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SSA 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only assigned statically for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industrial compiler IR (LLVM, GCC,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ecosystem, more targets (ARM, x86, FPGA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analysis/optimize</a:t>
            </a:r>
          </a:p>
          <a:p>
            <a:endParaRPr lang="en-US" dirty="0"/>
          </a:p>
          <a:p>
            <a:r>
              <a:rPr lang="en-US" dirty="0"/>
              <a:t>Extending SSA form IR for hybrid quantum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block + quantum terminator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Partially evaluate quantum circuit phase parameters (major pattern</a:t>
            </a:r>
          </a:p>
          <a:p>
            <a:r>
              <a:rPr lang="en-US" dirty="0"/>
              <a:t>for hybrid programs)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Infer if the parameters is a multiple of pi or pi/2 </a:t>
            </a:r>
            <a:r>
              <a:rPr lang="en-US" dirty="0" err="1"/>
              <a:t>etc</a:t>
            </a:r>
            <a:r>
              <a:rPr lang="en-US" dirty="0"/>
              <a:t> via abstract interpretation.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Forward to pure circuit engine to simplify symbolically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4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2D2B-9252-B249-9CB7-63C82EC6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support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FE3F5B-2A37-9242-B460-C10D2E0B5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10381"/>
              </p:ext>
            </p:extLst>
          </p:nvPr>
        </p:nvGraphicFramePr>
        <p:xfrm>
          <a:off x="1431446" y="2329772"/>
          <a:ext cx="932910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293">
                  <a:extLst>
                    <a:ext uri="{9D8B030D-6E8A-4147-A177-3AD203B41FA5}">
                      <a16:colId xmlns:a16="http://schemas.microsoft.com/office/drawing/2014/main" val="2017297926"/>
                    </a:ext>
                  </a:extLst>
                </a:gridCol>
                <a:gridCol w="956795">
                  <a:extLst>
                    <a:ext uri="{9D8B030D-6E8A-4147-A177-3AD203B41FA5}">
                      <a16:colId xmlns:a16="http://schemas.microsoft.com/office/drawing/2014/main" val="3852255754"/>
                    </a:ext>
                  </a:extLst>
                </a:gridCol>
                <a:gridCol w="1044458">
                  <a:extLst>
                    <a:ext uri="{9D8B030D-6E8A-4147-A177-3AD203B41FA5}">
                      <a16:colId xmlns:a16="http://schemas.microsoft.com/office/drawing/2014/main" val="2424946474"/>
                    </a:ext>
                  </a:extLst>
                </a:gridCol>
                <a:gridCol w="1092248">
                  <a:extLst>
                    <a:ext uri="{9D8B030D-6E8A-4147-A177-3AD203B41FA5}">
                      <a16:colId xmlns:a16="http://schemas.microsoft.com/office/drawing/2014/main" val="3243962230"/>
                    </a:ext>
                  </a:extLst>
                </a:gridCol>
                <a:gridCol w="998562">
                  <a:extLst>
                    <a:ext uri="{9D8B030D-6E8A-4147-A177-3AD203B41FA5}">
                      <a16:colId xmlns:a16="http://schemas.microsoft.com/office/drawing/2014/main" val="652381430"/>
                    </a:ext>
                  </a:extLst>
                </a:gridCol>
                <a:gridCol w="1535475">
                  <a:extLst>
                    <a:ext uri="{9D8B030D-6E8A-4147-A177-3AD203B41FA5}">
                      <a16:colId xmlns:a16="http://schemas.microsoft.com/office/drawing/2014/main" val="1349226352"/>
                    </a:ext>
                  </a:extLst>
                </a:gridCol>
                <a:gridCol w="1697277">
                  <a:extLst>
                    <a:ext uri="{9D8B030D-6E8A-4147-A177-3AD203B41FA5}">
                      <a16:colId xmlns:a16="http://schemas.microsoft.com/office/drawing/2014/main" val="1423179467"/>
                    </a:ext>
                  </a:extLst>
                </a:gridCol>
              </a:tblGrid>
              <a:tr h="367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Schema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simplifi</a:t>
                      </a:r>
                      <a:r>
                        <a:rPr lang="en-US" dirty="0"/>
                        <a:t>-cation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IBM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</a:t>
                      </a:r>
                      <a:r>
                        <a:rPr lang="en-US" dirty="0" err="1"/>
                        <a:t>Braket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OpenQASM2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automatic differentiation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1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Yao (include the compiler beta)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9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ProjectQ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9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Qiskit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8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</a:t>
                      </a:r>
                      <a:r>
                        <a:rPr lang="en-US" dirty="0" err="1"/>
                        <a:t>Braket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6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PennyLane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Yse</a:t>
                      </a:r>
                      <a:r>
                        <a:rPr lang="en-US" dirty="0"/>
                        <a:t> (via </a:t>
                      </a:r>
                      <a:r>
                        <a:rPr lang="en-US" dirty="0" err="1"/>
                        <a:t>qiskit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55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11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F9A5-3FA3-F04D-956F-C6B9FD8B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Basic Quantum Circuit Emulation Subroutine: </a:t>
            </a:r>
            <a:r>
              <a:rPr lang="en-US" sz="2800" dirty="0" err="1"/>
              <a:t>BQCESubroutine.jl</a:t>
            </a:r>
            <a:r>
              <a:rPr lang="en-US" sz="2800" dirty="0"/>
              <a:t> (WIP)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FE041-3D1E-AA4C-908B-E44CF52D281E}"/>
              </a:ext>
            </a:extLst>
          </p:cNvPr>
          <p:cNvSpPr/>
          <p:nvPr/>
        </p:nvSpPr>
        <p:spPr>
          <a:xfrm>
            <a:off x="939453" y="3435262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Expression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3D71D-B209-2F4C-B2F7-14EDD06F95A3}"/>
              </a:ext>
            </a:extLst>
          </p:cNvPr>
          <p:cNvSpPr/>
          <p:nvPr/>
        </p:nvSpPr>
        <p:spPr>
          <a:xfrm>
            <a:off x="4477011" y="282148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Optimal Loop Kernel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E13EBD-9AEC-2E42-8113-1DAB4912F70E}"/>
              </a:ext>
            </a:extLst>
          </p:cNvPr>
          <p:cNvSpPr/>
          <p:nvPr/>
        </p:nvSpPr>
        <p:spPr>
          <a:xfrm>
            <a:off x="8528137" y="247701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74B89C-A4B6-2546-97A9-F1183EAE5807}"/>
              </a:ext>
            </a:extLst>
          </p:cNvPr>
          <p:cNvSpPr/>
          <p:nvPr/>
        </p:nvSpPr>
        <p:spPr>
          <a:xfrm>
            <a:off x="8528137" y="3497894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6492B9-C00B-1C42-BA97-320D508006FE}"/>
              </a:ext>
            </a:extLst>
          </p:cNvPr>
          <p:cNvSpPr/>
          <p:nvPr/>
        </p:nvSpPr>
        <p:spPr>
          <a:xfrm>
            <a:off x="8528137" y="451876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Threaded CPU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FD929-1FAE-EC4A-B70B-636CA6D20B47}"/>
              </a:ext>
            </a:extLst>
          </p:cNvPr>
          <p:cNvSpPr/>
          <p:nvPr/>
        </p:nvSpPr>
        <p:spPr>
          <a:xfrm>
            <a:off x="4477011" y="4111667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Loop Kernel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F7E48-6C1E-834B-950D-9056CBE8E15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924829" y="3159692"/>
            <a:ext cx="1552182" cy="613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757378-39F4-8C47-9CC3-089E11FCF3F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924829" y="3773465"/>
            <a:ext cx="1552182" cy="6764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5E0E31-CA56-D64B-9419-79095A18A42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462387" y="2815222"/>
            <a:ext cx="2065750" cy="3444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8CCABA-2E5A-6D41-8B19-95A7A1A95F0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62387" y="3159692"/>
            <a:ext cx="2065750" cy="6764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A22E74-1F2E-5E42-A917-B86DAE0AC3B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462387" y="3159692"/>
            <a:ext cx="2065750" cy="16972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F5C890-58D6-1A4A-A988-8C5E378093B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6462387" y="2815222"/>
            <a:ext cx="2065750" cy="16346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74A78E-E5C9-3B40-AC8C-28614A59091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462387" y="3836097"/>
            <a:ext cx="2065750" cy="613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543987-E299-0340-A936-54A7F280CDFA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462387" y="4449870"/>
            <a:ext cx="2065750" cy="4071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421B362-E071-F340-9C59-9A7DA4E7D824}"/>
              </a:ext>
            </a:extLst>
          </p:cNvPr>
          <p:cNvSpPr txBox="1"/>
          <p:nvPr/>
        </p:nvSpPr>
        <p:spPr>
          <a:xfrm>
            <a:off x="2924829" y="3004913"/>
            <a:ext cx="142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known operators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5563B1-564F-4447-85E6-E37E5F7801DE}"/>
              </a:ext>
            </a:extLst>
          </p:cNvPr>
          <p:cNvSpPr txBox="1"/>
          <p:nvPr/>
        </p:nvSpPr>
        <p:spPr>
          <a:xfrm>
            <a:off x="2924829" y="4373824"/>
            <a:ext cx="15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dynamic operators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70A4A-EA26-2943-8BDF-FB882FC98E4E}"/>
              </a:ext>
            </a:extLst>
          </p:cNvPr>
          <p:cNvSpPr txBox="1"/>
          <p:nvPr/>
        </p:nvSpPr>
        <p:spPr>
          <a:xfrm>
            <a:off x="3308973" y="3526364"/>
            <a:ext cx="116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symbolic</a:t>
            </a:r>
          </a:p>
          <a:p>
            <a:r>
              <a:rPr lang="en-US" sz="1400" dirty="0"/>
              <a:t>simplification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98E405-0D2E-714D-AA31-A28D039B24BB}"/>
              </a:ext>
            </a:extLst>
          </p:cNvPr>
          <p:cNvSpPr txBox="1"/>
          <p:nvPr/>
        </p:nvSpPr>
        <p:spPr>
          <a:xfrm>
            <a:off x="6664746" y="235498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scheduling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DC85C-B2A2-9744-A49A-46C5DE2B13A5}"/>
              </a:ext>
            </a:extLst>
          </p:cNvPr>
          <p:cNvSpPr txBox="1"/>
          <p:nvPr/>
        </p:nvSpPr>
        <p:spPr>
          <a:xfrm>
            <a:off x="96522" y="6009778"/>
            <a:ext cx="720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and more generic emulation routines for circuit and tensor 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09576C-183B-874C-AF8A-E78322B73AE0}"/>
              </a:ext>
            </a:extLst>
          </p:cNvPr>
          <p:cNvSpPr txBox="1"/>
          <p:nvPr/>
        </p:nvSpPr>
        <p:spPr>
          <a:xfrm>
            <a:off x="1608763" y="6379110"/>
            <a:ext cx="456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1-100x speed up comparing to stable emulator</a:t>
            </a:r>
          </a:p>
        </p:txBody>
      </p:sp>
    </p:spTree>
    <p:extLst>
      <p:ext uri="{BB962C8B-B14F-4D97-AF65-F5344CB8AC3E}">
        <p14:creationId xmlns:p14="http://schemas.microsoft.com/office/powerpoint/2010/main" val="66426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4D38-77AF-7C46-B4EB-B1127034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Rydberg System &amp; MIS problem</a:t>
            </a:r>
          </a:p>
        </p:txBody>
      </p:sp>
      <p:pic>
        <p:nvPicPr>
          <p:cNvPr id="3074" name="Picture 2" descr="QuEra Computing">
            <a:extLst>
              <a:ext uri="{FF2B5EF4-FFF2-40B4-BE49-F238E27FC236}">
                <a16:creationId xmlns:a16="http://schemas.microsoft.com/office/drawing/2014/main" id="{D55D2829-297E-A348-8A40-AAEBDA63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89" y="5740704"/>
            <a:ext cx="1997903" cy="94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F47ED-FC92-EF4C-B5F3-42752491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84" y="1690688"/>
            <a:ext cx="45974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707C-7FF9-CC45-BD84-7F1A8D8F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203" y="2273502"/>
            <a:ext cx="3300655" cy="293306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B372771-AFE4-844B-A67D-6167D1AD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39" y="2875982"/>
            <a:ext cx="2219521" cy="221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4A08E5-4587-E54D-93E4-F74E4D532936}"/>
              </a:ext>
            </a:extLst>
          </p:cNvPr>
          <p:cNvSpPr txBox="1"/>
          <p:nvPr/>
        </p:nvSpPr>
        <p:spPr>
          <a:xfrm>
            <a:off x="1852351" y="5150565"/>
            <a:ext cx="1609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Independent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(blue)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340B3-11C6-4347-89AA-9BA1303F15A5}"/>
              </a:ext>
            </a:extLst>
          </p:cNvPr>
          <p:cNvSpPr txBox="1"/>
          <p:nvPr/>
        </p:nvSpPr>
        <p:spPr>
          <a:xfrm>
            <a:off x="5793288" y="1856958"/>
            <a:ext cx="4554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Can be used to calculate maximum independent set!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45B0A0-51A8-8842-AF03-955D1A7CB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887" y="2474012"/>
            <a:ext cx="3130908" cy="26721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FF7D0C-2ABF-E24D-99CD-603E0504613C}"/>
              </a:ext>
            </a:extLst>
          </p:cNvPr>
          <p:cNvSpPr/>
          <p:nvPr/>
        </p:nvSpPr>
        <p:spPr>
          <a:xfrm>
            <a:off x="6210050" y="5095503"/>
            <a:ext cx="1317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arXiv: 1808.10816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A58C872-2FBC-0A4E-83EC-60B9214A2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39" y="5864256"/>
            <a:ext cx="2662004" cy="6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48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182C-8EE2-394C-99DC-DBA55209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1A810-FE13-4446-B808-821FB4C1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Yao’s current design of quantum circuit “</a:t>
            </a:r>
            <a:r>
              <a:rPr lang="en-US" dirty="0" err="1"/>
              <a:t>block”s</a:t>
            </a:r>
            <a:r>
              <a:rPr lang="en-US" dirty="0"/>
              <a:t> is not friendly to hybrid programs, </a:t>
            </a:r>
            <a:r>
              <a:rPr lang="en-US" dirty="0" err="1"/>
              <a:t>e.g</a:t>
            </a:r>
            <a:r>
              <a:rPr lang="en-US" dirty="0"/>
              <a:t> generate quantum circuit by probability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1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4804F-4739-9F40-8222-44B40594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079500"/>
            <a:ext cx="1098550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2541FF-559A-E74C-81EC-82EA05206DDD}"/>
              </a:ext>
            </a:extLst>
          </p:cNvPr>
          <p:cNvSpPr txBox="1"/>
          <p:nvPr/>
        </p:nvSpPr>
        <p:spPr>
          <a:xfrm>
            <a:off x="568411" y="42013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YaoBlocks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A9C41-434D-934E-9B1A-1227585E9A37}"/>
              </a:ext>
            </a:extLst>
          </p:cNvPr>
          <p:cNvSpPr txBox="1"/>
          <p:nvPr/>
        </p:nvSpPr>
        <p:spPr>
          <a:xfrm>
            <a:off x="9267568" y="606853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arXiv: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1907.13022</a:t>
            </a:r>
          </a:p>
        </p:txBody>
      </p:sp>
    </p:spTree>
    <p:extLst>
      <p:ext uri="{BB962C8B-B14F-4D97-AF65-F5344CB8AC3E}">
        <p14:creationId xmlns:p14="http://schemas.microsoft.com/office/powerpoint/2010/main" val="3554718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ADAA7-39C1-E942-A27E-F1FEEB9F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596900"/>
            <a:ext cx="10401300" cy="566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B6155B-65D7-194E-8B53-80A1698EAD27}"/>
              </a:ext>
            </a:extLst>
          </p:cNvPr>
          <p:cNvSpPr txBox="1"/>
          <p:nvPr/>
        </p:nvSpPr>
        <p:spPr>
          <a:xfrm>
            <a:off x="86085" y="135924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YaoLang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4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5BC11-3283-144D-875F-3150D366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9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515E95-EAC4-A146-98E2-7E990EFD7514}"/>
              </a:ext>
            </a:extLst>
          </p:cNvPr>
          <p:cNvSpPr txBox="1"/>
          <p:nvPr/>
        </p:nvSpPr>
        <p:spPr>
          <a:xfrm>
            <a:off x="331426" y="726301"/>
            <a:ext cx="771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Yao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66372-8240-F649-9C9B-F945C33667AB}"/>
              </a:ext>
            </a:extLst>
          </p:cNvPr>
          <p:cNvSpPr/>
          <p:nvPr/>
        </p:nvSpPr>
        <p:spPr>
          <a:xfrm>
            <a:off x="98756" y="5001740"/>
            <a:ext cx="2984686" cy="163383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Tensor network</a:t>
            </a:r>
          </a:p>
          <a:p>
            <a:pPr algn="ctr"/>
            <a:r>
              <a:rPr lang="en-US" sz="1600" dirty="0"/>
              <a:t>Compile circuit to tensor network for exact contraction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F8B0E-B33E-374D-8ABE-AED29ED80F42}"/>
              </a:ext>
            </a:extLst>
          </p:cNvPr>
          <p:cNvSpPr/>
          <p:nvPr/>
        </p:nvSpPr>
        <p:spPr>
          <a:xfrm>
            <a:off x="98755" y="1805461"/>
            <a:ext cx="3739979" cy="1817811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23330-8B27-A446-AF50-7436A5E336B2}"/>
              </a:ext>
            </a:extLst>
          </p:cNvPr>
          <p:cNvSpPr/>
          <p:nvPr/>
        </p:nvSpPr>
        <p:spPr>
          <a:xfrm>
            <a:off x="8010914" y="1791730"/>
            <a:ext cx="3929449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Flexible Built-in Lattices</a:t>
            </a:r>
          </a:p>
          <a:p>
            <a:pPr algn="ctr"/>
            <a:r>
              <a:rPr lang="en-US" dirty="0"/>
              <a:t>with fancy visualization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75C33-052C-C64B-9865-9F69E4DDD001}"/>
              </a:ext>
            </a:extLst>
          </p:cNvPr>
          <p:cNvSpPr/>
          <p:nvPr/>
        </p:nvSpPr>
        <p:spPr>
          <a:xfrm>
            <a:off x="3219367" y="5015470"/>
            <a:ext cx="8720996" cy="162010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Full amplitude simulator</a:t>
            </a:r>
          </a:p>
          <a:p>
            <a:pPr algn="ctr"/>
            <a:r>
              <a:rPr lang="en-US" sz="1600" dirty="0"/>
              <a:t>Top performance CPU/CUDA based full simulation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DF812-97CD-5247-B498-A79298F2C6AE}"/>
              </a:ext>
            </a:extLst>
          </p:cNvPr>
          <p:cNvSpPr/>
          <p:nvPr/>
        </p:nvSpPr>
        <p:spPr>
          <a:xfrm>
            <a:off x="4118804" y="1791730"/>
            <a:ext cx="3739979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Automatic Differentiation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Differentiate 1000 layer variational circuit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498E0-0DAD-CE48-9B8B-68E0BD976BA0}"/>
              </a:ext>
            </a:extLst>
          </p:cNvPr>
          <p:cNvSpPr/>
          <p:nvPr/>
        </p:nvSpPr>
        <p:spPr>
          <a:xfrm>
            <a:off x="37225" y="3763318"/>
            <a:ext cx="11903138" cy="1098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Quantum Blocks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Symbolic Expression for Quantum Operators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B990AB-F766-2D4A-91F0-C6C7BB38E87B}"/>
              </a:ext>
            </a:extLst>
          </p:cNvPr>
          <p:cNvSpPr/>
          <p:nvPr/>
        </p:nvSpPr>
        <p:spPr>
          <a:xfrm>
            <a:off x="298400" y="2083424"/>
            <a:ext cx="334068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Symbolic/Generic Programming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Utilize the generic programming feature of Julia</a:t>
            </a:r>
          </a:p>
        </p:txBody>
      </p:sp>
    </p:spTree>
    <p:extLst>
      <p:ext uri="{BB962C8B-B14F-4D97-AF65-F5344CB8AC3E}">
        <p14:creationId xmlns:p14="http://schemas.microsoft.com/office/powerpoint/2010/main" val="363267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B6BF-451D-B668-E714-837EF5C8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2" descr="single gate benchmark (absolute timing)">
            <a:extLst>
              <a:ext uri="{FF2B5EF4-FFF2-40B4-BE49-F238E27FC236}">
                <a16:creationId xmlns:a16="http://schemas.microsoft.com/office/drawing/2014/main" id="{273C4DD5-E28C-A555-6B06-E20AB5E5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122" y="2024274"/>
            <a:ext cx="3426618" cy="27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DA2BD-1F40-3280-8A12-DBBFC5729387}"/>
              </a:ext>
            </a:extLst>
          </p:cNvPr>
          <p:cNvSpPr txBox="1"/>
          <p:nvPr/>
        </p:nvSpPr>
        <p:spPr>
          <a:xfrm>
            <a:off x="7468122" y="1562977"/>
            <a:ext cx="342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performance circuit emulation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95F80-8871-A721-B8F2-76382B46D3A0}"/>
              </a:ext>
            </a:extLst>
          </p:cNvPr>
          <p:cNvSpPr txBox="1"/>
          <p:nvPr/>
        </p:nvSpPr>
        <p:spPr>
          <a:xfrm>
            <a:off x="467832" y="2413337"/>
            <a:ext cx="55451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exact simulation of quantum circuits on CPU/GPU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Symbolic evaluation of quantum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 to tensor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2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6AED-2517-274A-BAB3-7E518057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AD engine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D397A-AE93-3644-8302-F9E6F58AF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23804"/>
            <a:ext cx="4905375" cy="367903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A9EBA-01D0-A7C5-2214-48AE7388151C}"/>
              </a:ext>
            </a:extLst>
          </p:cNvPr>
          <p:cNvSpPr txBox="1"/>
          <p:nvPr/>
        </p:nvSpPr>
        <p:spPr>
          <a:xfrm>
            <a:off x="754912" y="2169042"/>
            <a:ext cx="666227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 with general AD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bottleneck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Yao’s AD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use of reversibility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memory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We will have a special course today about automatic 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0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6914-8A6B-AA4A-A4EA-32E8C74B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Block Intermediate Representation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D29C41-85CB-284C-99EE-5C8FB571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302"/>
          <a:stretch/>
        </p:blipFill>
        <p:spPr>
          <a:xfrm>
            <a:off x="2412826" y="1375061"/>
            <a:ext cx="7366348" cy="50220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92755-22D5-6B48-A833-19B82363F8D4}"/>
              </a:ext>
            </a:extLst>
          </p:cNvPr>
          <p:cNvSpPr txBox="1"/>
          <p:nvPr/>
        </p:nvSpPr>
        <p:spPr>
          <a:xfrm>
            <a:off x="6951330" y="6587039"/>
            <a:ext cx="5298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Luo, X., Liu, J., Pan, Z., &amp; Wang, L. (2020). Yao.jl: Extensible, Efficient Framework for Quantum Algorithm Design. Quantum</a:t>
            </a:r>
          </a:p>
        </p:txBody>
      </p:sp>
    </p:spTree>
    <p:extLst>
      <p:ext uri="{BB962C8B-B14F-4D97-AF65-F5344CB8AC3E}">
        <p14:creationId xmlns:p14="http://schemas.microsoft.com/office/powerpoint/2010/main" val="345980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99C511-5291-8148-880F-F785CEE4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team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93192D-20D9-A84B-BCB5-F981436B51A4}"/>
              </a:ext>
            </a:extLst>
          </p:cNvPr>
          <p:cNvGrpSpPr/>
          <p:nvPr/>
        </p:nvGrpSpPr>
        <p:grpSpPr>
          <a:xfrm>
            <a:off x="1060017" y="1900598"/>
            <a:ext cx="1172227" cy="2287436"/>
            <a:chOff x="1060017" y="1900598"/>
            <a:chExt cx="1172227" cy="2287436"/>
          </a:xfrm>
        </p:grpSpPr>
        <p:pic>
          <p:nvPicPr>
            <p:cNvPr id="12" name="Google Shape;258;p13">
              <a:extLst>
                <a:ext uri="{FF2B5EF4-FFF2-40B4-BE49-F238E27FC236}">
                  <a16:creationId xmlns:a16="http://schemas.microsoft.com/office/drawing/2014/main" id="{2BB98BC6-88CF-7746-A55C-D382A424D75E}"/>
                </a:ext>
              </a:extLst>
            </p:cNvPr>
            <p:cNvPicPr preferRelativeResize="0"/>
            <p:nvPr/>
          </p:nvPicPr>
          <p:blipFill rotWithShape="1">
            <a:blip r:embed="rId2"/>
            <a:srcRect/>
            <a:stretch/>
          </p:blipFill>
          <p:spPr>
            <a:xfrm>
              <a:off x="1184280" y="1900598"/>
              <a:ext cx="923700" cy="923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6BADE4-4AAE-224C-81C2-F92A09ED5259}"/>
                </a:ext>
              </a:extLst>
            </p:cNvPr>
            <p:cNvSpPr txBox="1"/>
            <p:nvPr/>
          </p:nvSpPr>
          <p:spPr>
            <a:xfrm>
              <a:off x="1060017" y="3080038"/>
              <a:ext cx="11722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University of Waterloo &amp; Perimeter Institute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45A04E-292E-C64F-96CF-70900175D63B}"/>
              </a:ext>
            </a:extLst>
          </p:cNvPr>
          <p:cNvGrpSpPr/>
          <p:nvPr/>
        </p:nvGrpSpPr>
        <p:grpSpPr>
          <a:xfrm>
            <a:off x="2509804" y="1912655"/>
            <a:ext cx="1172227" cy="1936824"/>
            <a:chOff x="2566802" y="1689077"/>
            <a:chExt cx="1172227" cy="1936824"/>
          </a:xfrm>
        </p:grpSpPr>
        <p:pic>
          <p:nvPicPr>
            <p:cNvPr id="13" name="Google Shape;257;p13">
              <a:extLst>
                <a:ext uri="{FF2B5EF4-FFF2-40B4-BE49-F238E27FC236}">
                  <a16:creationId xmlns:a16="http://schemas.microsoft.com/office/drawing/2014/main" id="{6402AE5E-9A94-7448-8703-4A68187CC45E}"/>
                </a:ext>
              </a:extLst>
            </p:cNvPr>
            <p:cNvPicPr preferRelativeResize="0"/>
            <p:nvPr/>
          </p:nvPicPr>
          <p:blipFill rotWithShape="1">
            <a:blip r:embed="rId3"/>
            <a:srcRect t="10938" b="10938"/>
            <a:stretch/>
          </p:blipFill>
          <p:spPr>
            <a:xfrm>
              <a:off x="2691065" y="1689077"/>
              <a:ext cx="923700" cy="923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2A07B-E260-1942-B03C-612094975904}"/>
                </a:ext>
              </a:extLst>
            </p:cNvPr>
            <p:cNvSpPr txBox="1"/>
            <p:nvPr/>
          </p:nvSpPr>
          <p:spPr>
            <a:xfrm>
              <a:off x="2566802" y="2856460"/>
              <a:ext cx="11722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Jinguo</a:t>
              </a:r>
              <a:r>
                <a:rPr lang="en-US" sz="1100" dirty="0"/>
                <a:t> Liu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Harvard University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710CC0-C75B-5B42-BF30-B001AA2E9776}"/>
              </a:ext>
            </a:extLst>
          </p:cNvPr>
          <p:cNvGrpSpPr/>
          <p:nvPr/>
        </p:nvGrpSpPr>
        <p:grpSpPr>
          <a:xfrm>
            <a:off x="7251773" y="1848821"/>
            <a:ext cx="1172227" cy="1978719"/>
            <a:chOff x="4264335" y="1750877"/>
            <a:chExt cx="1172227" cy="19787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114A03-7CEE-EF4C-B8ED-7FBBA42356A0}"/>
                </a:ext>
              </a:extLst>
            </p:cNvPr>
            <p:cNvSpPr txBox="1"/>
            <p:nvPr/>
          </p:nvSpPr>
          <p:spPr>
            <a:xfrm>
              <a:off x="4264335" y="2960155"/>
              <a:ext cx="11722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Chen Zhao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Institute of Math, CAS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BE0D31-E839-584B-A03B-2A436DBC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3732" y="1750877"/>
              <a:ext cx="1051145" cy="105114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4BDA63-2E2E-2041-A9DC-F01576B8CFCF}"/>
              </a:ext>
            </a:extLst>
          </p:cNvPr>
          <p:cNvGrpSpPr/>
          <p:nvPr/>
        </p:nvGrpSpPr>
        <p:grpSpPr>
          <a:xfrm>
            <a:off x="9096082" y="1848821"/>
            <a:ext cx="1172227" cy="1827170"/>
            <a:chOff x="5926997" y="1808575"/>
            <a:chExt cx="1172227" cy="18271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781FE8-C88A-404D-AE4A-C9284840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4781" y="1808575"/>
              <a:ext cx="1051145" cy="1039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2E674C-7C90-C844-84F3-09A77838B5DF}"/>
                </a:ext>
              </a:extLst>
            </p:cNvPr>
            <p:cNvSpPr txBox="1"/>
            <p:nvPr/>
          </p:nvSpPr>
          <p:spPr>
            <a:xfrm>
              <a:off x="5926997" y="3035581"/>
              <a:ext cx="11722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Valentin </a:t>
              </a:r>
              <a:r>
                <a:rPr lang="en-US" sz="1100" dirty="0" err="1"/>
                <a:t>Churay</a:t>
              </a:r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Julia Lab, MIT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23A65-8862-7A4E-A91E-34937CF84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41" y="1848821"/>
            <a:ext cx="984615" cy="10513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EFA821-03D5-CF44-AC24-65A88A9220CA}"/>
              </a:ext>
            </a:extLst>
          </p:cNvPr>
          <p:cNvSpPr txBox="1"/>
          <p:nvPr/>
        </p:nvSpPr>
        <p:spPr>
          <a:xfrm>
            <a:off x="4025934" y="3084936"/>
            <a:ext cx="1172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Lei Wang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Institute of Physics, CAS</a:t>
            </a:r>
          </a:p>
        </p:txBody>
      </p:sp>
      <p:pic>
        <p:nvPicPr>
          <p:cNvPr id="5124" name="Picture 4" descr="Pan Zhang&amp;#39;s website">
            <a:extLst>
              <a:ext uri="{FF2B5EF4-FFF2-40B4-BE49-F238E27FC236}">
                <a16:creationId xmlns:a16="http://schemas.microsoft.com/office/drawing/2014/main" id="{06217CB5-A8DB-D541-8094-AA2DF4EB7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51" y="1811724"/>
            <a:ext cx="897354" cy="11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37765F-A50B-BE41-9769-FB6BDEA4B7F6}"/>
              </a:ext>
            </a:extLst>
          </p:cNvPr>
          <p:cNvSpPr txBox="1"/>
          <p:nvPr/>
        </p:nvSpPr>
        <p:spPr>
          <a:xfrm>
            <a:off x="5579814" y="3075827"/>
            <a:ext cx="11722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Pan Zhang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Institute of Theoretical Physics, CAS</a:t>
            </a:r>
          </a:p>
        </p:txBody>
      </p:sp>
      <p:pic>
        <p:nvPicPr>
          <p:cNvPr id="5126" name="Picture 6" descr="wsmoses (William Moses) · GitHub">
            <a:extLst>
              <a:ext uri="{FF2B5EF4-FFF2-40B4-BE49-F238E27FC236}">
                <a16:creationId xmlns:a16="http://schemas.microsoft.com/office/drawing/2014/main" id="{1FCF38BD-8566-3942-B930-260F059D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11" y="4418936"/>
            <a:ext cx="1026438" cy="102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EE5FF9-F0F2-E041-B6BC-961AD868FAEA}"/>
              </a:ext>
            </a:extLst>
          </p:cNvPr>
          <p:cNvSpPr txBox="1"/>
          <p:nvPr/>
        </p:nvSpPr>
        <p:spPr>
          <a:xfrm>
            <a:off x="1060016" y="5577384"/>
            <a:ext cx="11722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William Moses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MIT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3D62C8-0080-A349-8428-E1575E010314}"/>
              </a:ext>
            </a:extLst>
          </p:cNvPr>
          <p:cNvGrpSpPr/>
          <p:nvPr/>
        </p:nvGrpSpPr>
        <p:grpSpPr>
          <a:xfrm>
            <a:off x="4186815" y="4413621"/>
            <a:ext cx="1172227" cy="1712193"/>
            <a:chOff x="2561172" y="4418936"/>
            <a:chExt cx="1172227" cy="1712193"/>
          </a:xfrm>
        </p:grpSpPr>
        <p:pic>
          <p:nvPicPr>
            <p:cNvPr id="5128" name="Picture 8" descr="Avatar">
              <a:extLst>
                <a:ext uri="{FF2B5EF4-FFF2-40B4-BE49-F238E27FC236}">
                  <a16:creationId xmlns:a16="http://schemas.microsoft.com/office/drawing/2014/main" id="{7726DF32-40C7-914E-8874-49AFE0EE83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067" y="4418936"/>
              <a:ext cx="1026438" cy="1026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4AE50D-7C9B-C745-A800-E62B39463C42}"/>
                </a:ext>
              </a:extLst>
            </p:cNvPr>
            <p:cNvSpPr txBox="1"/>
            <p:nvPr/>
          </p:nvSpPr>
          <p:spPr>
            <a:xfrm>
              <a:off x="2561172" y="5530965"/>
              <a:ext cx="11722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Chetan Vardhan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IIT</a:t>
              </a:r>
            </a:p>
          </p:txBody>
        </p:sp>
      </p:grpSp>
      <p:pic>
        <p:nvPicPr>
          <p:cNvPr id="34" name="Picture 3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FF0BECC-7B32-B04E-8FAA-08E2C0D338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3646"/>
          <a:stretch/>
        </p:blipFill>
        <p:spPr>
          <a:xfrm>
            <a:off x="2725557" y="4413621"/>
            <a:ext cx="1024041" cy="10259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A24D7A0-2E97-264D-ACAE-B08C058819DC}"/>
              </a:ext>
            </a:extLst>
          </p:cNvPr>
          <p:cNvSpPr txBox="1"/>
          <p:nvPr/>
        </p:nvSpPr>
        <p:spPr>
          <a:xfrm>
            <a:off x="2651463" y="5559288"/>
            <a:ext cx="1172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Taine Zhao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University of Tsukuba</a:t>
            </a:r>
          </a:p>
        </p:txBody>
      </p:sp>
    </p:spTree>
    <p:extLst>
      <p:ext uri="{BB962C8B-B14F-4D97-AF65-F5344CB8AC3E}">
        <p14:creationId xmlns:p14="http://schemas.microsoft.com/office/powerpoint/2010/main" val="207678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DC49-9B6E-533C-CCDB-041F965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ecosystem of </a:t>
            </a:r>
            <a:r>
              <a:rPr lang="en-US" dirty="0" err="1"/>
              <a:t>Yao.jl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B2805-7361-D8C8-D726-16A812367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548" y="4589463"/>
            <a:ext cx="10293902" cy="1500187"/>
          </a:xfrm>
        </p:spPr>
        <p:txBody>
          <a:bodyPr/>
          <a:lstStyle/>
          <a:p>
            <a:r>
              <a:rPr lang="en-US" dirty="0"/>
              <a:t>The projects has been working on</a:t>
            </a:r>
          </a:p>
        </p:txBody>
      </p:sp>
    </p:spTree>
    <p:extLst>
      <p:ext uri="{BB962C8B-B14F-4D97-AF65-F5344CB8AC3E}">
        <p14:creationId xmlns:p14="http://schemas.microsoft.com/office/powerpoint/2010/main" val="84463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GradConference" id="{66EBA207-984F-084A-8121-5CA63B68E96C}" vid="{F0B664B2-CDE3-C74B-88DE-235566B6E2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1921</TotalTime>
  <Words>1193</Words>
  <Application>Microsoft Macintosh PowerPoint</Application>
  <PresentationFormat>Widescreen</PresentationFormat>
  <Paragraphs>305</Paragraphs>
  <Slides>28</Slides>
  <Notes>4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Weibei SC</vt:lpstr>
      <vt:lpstr>Arial</vt:lpstr>
      <vt:lpstr>Calibri</vt:lpstr>
      <vt:lpstr>Calibri Light</vt:lpstr>
      <vt:lpstr>Nunito</vt:lpstr>
      <vt:lpstr>Office Theme</vt:lpstr>
      <vt:lpstr>Hands-on section: what you will learn and play</vt:lpstr>
      <vt:lpstr>PowerPoint Presentation</vt:lpstr>
      <vt:lpstr>PowerPoint Presentation</vt:lpstr>
      <vt:lpstr>PowerPoint Presentation</vt:lpstr>
      <vt:lpstr>Features</vt:lpstr>
      <vt:lpstr>Built-in AD engine</vt:lpstr>
      <vt:lpstr>Quantum Block Intermediate Representation</vt:lpstr>
      <vt:lpstr>The team</vt:lpstr>
      <vt:lpstr>The ecosystem of Yao.jl</vt:lpstr>
      <vt:lpstr>QuAlgorithmZoo: A curated implementation of quantum algorithms with Yao.jl</vt:lpstr>
      <vt:lpstr>YaoCompiler: unleash Julia on quantum devices</vt:lpstr>
      <vt:lpstr>Quon: topological language for quantum information</vt:lpstr>
      <vt:lpstr>YaoToEinsum: Tensor network-based circuit simulation</vt:lpstr>
      <vt:lpstr>PowerPoint Presentation</vt:lpstr>
      <vt:lpstr>Summer of Code</vt:lpstr>
      <vt:lpstr>Thank you</vt:lpstr>
      <vt:lpstr>Quantum Computing</vt:lpstr>
      <vt:lpstr>The             programming language</vt:lpstr>
      <vt:lpstr>ZX calculus: graphical language for quantum circuits</vt:lpstr>
      <vt:lpstr>Evaluate Quon numerically </vt:lpstr>
      <vt:lpstr>Exact template matching via EGraph</vt:lpstr>
      <vt:lpstr>Hybrid program</vt:lpstr>
      <vt:lpstr>Hardware support</vt:lpstr>
      <vt:lpstr>Basic Quantum Circuit Emulation Subroutine: BQCESubroutine.jl (WIP)</vt:lpstr>
      <vt:lpstr>Rydberg System &amp; MIS problem</vt:lpstr>
      <vt:lpstr>Problems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Luo</dc:creator>
  <cp:lastModifiedBy>Roger Luo</cp:lastModifiedBy>
  <cp:revision>32</cp:revision>
  <dcterms:created xsi:type="dcterms:W3CDTF">2022-06-01T20:06:45Z</dcterms:created>
  <dcterms:modified xsi:type="dcterms:W3CDTF">2022-06-16T03:36:39Z</dcterms:modified>
</cp:coreProperties>
</file>